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8"/>
  </p:notesMasterIdLst>
  <p:sldIdLst>
    <p:sldId id="296" r:id="rId4"/>
    <p:sldId id="280" r:id="rId5"/>
    <p:sldId id="283" r:id="rId6"/>
    <p:sldId id="285" r:id="rId7"/>
    <p:sldId id="266" r:id="rId8"/>
    <p:sldId id="267" r:id="rId9"/>
    <p:sldId id="300" r:id="rId10"/>
    <p:sldId id="269" r:id="rId11"/>
    <p:sldId id="270" r:id="rId12"/>
    <p:sldId id="271" r:id="rId13"/>
    <p:sldId id="272" r:id="rId14"/>
    <p:sldId id="273" r:id="rId15"/>
    <p:sldId id="299" r:id="rId16"/>
    <p:sldId id="29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  <a:srgbClr val="FFC5D7"/>
    <a:srgbClr val="C1E0FF"/>
    <a:srgbClr val="74C8CA"/>
    <a:srgbClr val="D1FBFF"/>
    <a:srgbClr val="EFFFFF"/>
    <a:srgbClr val="FEB8C7"/>
    <a:srgbClr val="FDC3DC"/>
    <a:srgbClr val="FED4E9"/>
    <a:srgbClr val="FF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7" autoAdjust="0"/>
    <p:restoredTop sz="81149" autoAdjust="0"/>
  </p:normalViewPr>
  <p:slideViewPr>
    <p:cSldViewPr snapToGrid="0">
      <p:cViewPr varScale="1">
        <p:scale>
          <a:sx n="92" d="100"/>
          <a:sy n="92" d="100"/>
        </p:scale>
        <p:origin x="1386" y="90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58BD32-7530-48D5-BA90-80153EC16FE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913B59-B677-4F1C-8759-825850445308}">
      <dgm:prSet phldrT="[Текст]" custT="1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6FB7B9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 sz="2400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lnSpc>
              <a:spcPct val="90000"/>
            </a:lnSpc>
          </a:pP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Для перехода на слайды с заданиями нажимайте </a:t>
          </a:r>
        </a:p>
        <a:p>
          <a:pPr algn="ctr">
            <a:lnSpc>
              <a:spcPct val="90000"/>
            </a:lnSpc>
          </a:pP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 цветные клавиши по порядку, начиная слева</a:t>
          </a: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24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76FF59-4132-4B98-AC7A-9C0C67445B3F}" type="parTrans" cxnId="{C76AEE79-6899-4FEE-8E0A-53BE64654EAF}">
      <dgm:prSet/>
      <dgm:spPr/>
      <dgm:t>
        <a:bodyPr/>
        <a:lstStyle/>
        <a:p>
          <a:endParaRPr lang="ru-RU"/>
        </a:p>
      </dgm:t>
    </dgm:pt>
    <dgm:pt modelId="{68D1DE60-754B-4C4C-A5F8-D295EAED1178}" type="sibTrans" cxnId="{C76AEE79-6899-4FEE-8E0A-53BE64654EAF}">
      <dgm:prSet/>
      <dgm:spPr/>
      <dgm:t>
        <a:bodyPr/>
        <a:lstStyle/>
        <a:p>
          <a:endParaRPr lang="ru-RU"/>
        </a:p>
      </dgm:t>
    </dgm:pt>
    <dgm:pt modelId="{F6B7614C-04D0-4F69-966C-82BA265914A0}">
      <dgm:prSet phldrT="[Текст]" custT="1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6FB7B9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endParaRPr lang="ru-RU" sz="2400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ts val="0"/>
            </a:spcAft>
          </a:pP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Нажмите на кнопку-граммофон, послушайте музыку, выберите подходящее к ней название </a:t>
          </a:r>
        </a:p>
        <a:p>
          <a:pPr algn="ctr">
            <a:spcAft>
              <a:spcPct val="35000"/>
            </a:spcAft>
          </a:pPr>
          <a:endParaRPr lang="ru-RU" sz="24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C0A793-E2C4-47AC-B43D-CBE80A1BF714}" type="parTrans" cxnId="{3F8A84F0-2FE1-43DE-BA3C-20FC0217E43E}">
      <dgm:prSet/>
      <dgm:spPr/>
      <dgm:t>
        <a:bodyPr/>
        <a:lstStyle/>
        <a:p>
          <a:endParaRPr lang="ru-RU"/>
        </a:p>
      </dgm:t>
    </dgm:pt>
    <dgm:pt modelId="{9D645126-BCDA-4491-8301-A9D1D2C42CC4}" type="sibTrans" cxnId="{3F8A84F0-2FE1-43DE-BA3C-20FC0217E43E}">
      <dgm:prSet/>
      <dgm:spPr/>
      <dgm:t>
        <a:bodyPr/>
        <a:lstStyle/>
        <a:p>
          <a:endParaRPr lang="ru-RU"/>
        </a:p>
      </dgm:t>
    </dgm:pt>
    <dgm:pt modelId="{1125B496-50A1-4868-B5BF-A7C8BA8A0096}">
      <dgm:prSet phldrT="[Текст]" custT="1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6FB7B9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Назовите композитора прозвучавшей музыки. Проверьте правильность ответа, 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нажав на кнопку-фотоаппарат</a:t>
          </a:r>
          <a:endParaRPr lang="ru-RU" sz="24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C506DA8F-5F27-4E1B-8CEC-EC3943FD60EB}" type="parTrans" cxnId="{BC4A6424-FA87-4808-9FC8-04669E90D87F}">
      <dgm:prSet/>
      <dgm:spPr/>
      <dgm:t>
        <a:bodyPr/>
        <a:lstStyle/>
        <a:p>
          <a:endParaRPr lang="ru-RU"/>
        </a:p>
      </dgm:t>
    </dgm:pt>
    <dgm:pt modelId="{57993919-4D26-42D0-AC61-2F2ED97DAF16}" type="sibTrans" cxnId="{BC4A6424-FA87-4808-9FC8-04669E90D87F}">
      <dgm:prSet/>
      <dgm:spPr/>
      <dgm:t>
        <a:bodyPr/>
        <a:lstStyle/>
        <a:p>
          <a:endParaRPr lang="ru-RU"/>
        </a:p>
      </dgm:t>
    </dgm:pt>
    <dgm:pt modelId="{45358624-22CB-43B6-A960-30290A3771D5}">
      <dgm:prSet custT="1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6FB7B9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Вернитесь по стрелке на игровое поле 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и нажмите на следующую клавишу. По окончании викторины – сюрприз (нажмите на коробку)</a:t>
          </a:r>
          <a:endParaRPr lang="ru-RU" sz="24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5D130A65-0DF5-4779-AA90-22B8C780DCC3}" type="parTrans" cxnId="{A6EFF13F-FB3F-4C9D-A93C-C77AE03FCDA2}">
      <dgm:prSet/>
      <dgm:spPr/>
      <dgm:t>
        <a:bodyPr/>
        <a:lstStyle/>
        <a:p>
          <a:endParaRPr lang="ru-RU"/>
        </a:p>
      </dgm:t>
    </dgm:pt>
    <dgm:pt modelId="{0054E54A-DA94-4397-A027-71949B9D9298}" type="sibTrans" cxnId="{A6EFF13F-FB3F-4C9D-A93C-C77AE03FCDA2}">
      <dgm:prSet/>
      <dgm:spPr/>
      <dgm:t>
        <a:bodyPr/>
        <a:lstStyle/>
        <a:p>
          <a:endParaRPr lang="ru-RU"/>
        </a:p>
      </dgm:t>
    </dgm:pt>
    <dgm:pt modelId="{70F60358-082C-4A55-B05F-80955FB8F0DE}" type="pres">
      <dgm:prSet presAssocID="{9B58BD32-7530-48D5-BA90-80153EC16F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0F6AC2-BEFF-4F04-8D27-98DF8129B5C1}" type="pres">
      <dgm:prSet presAssocID="{6B913B59-B677-4F1C-8759-825850445308}" presName="parentLin" presStyleCnt="0"/>
      <dgm:spPr/>
      <dgm:t>
        <a:bodyPr/>
        <a:lstStyle/>
        <a:p>
          <a:endParaRPr lang="ru-RU"/>
        </a:p>
      </dgm:t>
    </dgm:pt>
    <dgm:pt modelId="{513556CB-137E-477F-9F9E-FAD72888C08A}" type="pres">
      <dgm:prSet presAssocID="{6B913B59-B677-4F1C-8759-82585044530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66023FF-8CFE-4974-A638-713FBF9EA248}" type="pres">
      <dgm:prSet presAssocID="{6B913B59-B677-4F1C-8759-825850445308}" presName="parentText" presStyleLbl="node1" presStyleIdx="0" presStyleCnt="4" custScaleX="127988" custScaleY="59070" custLinFactNeighborY="34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4472D-891B-4CFA-B487-3B9A7D5137B1}" type="pres">
      <dgm:prSet presAssocID="{6B913B59-B677-4F1C-8759-825850445308}" presName="negativeSpace" presStyleCnt="0"/>
      <dgm:spPr/>
      <dgm:t>
        <a:bodyPr/>
        <a:lstStyle/>
        <a:p>
          <a:endParaRPr lang="ru-RU"/>
        </a:p>
      </dgm:t>
    </dgm:pt>
    <dgm:pt modelId="{D1A74840-0312-4B22-A39B-0475908445BF}" type="pres">
      <dgm:prSet presAssocID="{6B913B59-B677-4F1C-8759-825850445308}" presName="childText" presStyleLbl="conFgAcc1" presStyleIdx="0" presStyleCnt="4" custScaleY="58673" custLinFactNeighborY="18876">
        <dgm:presLayoutVars>
          <dgm:bulletEnabled val="1"/>
        </dgm:presLayoutVars>
      </dgm:prSet>
      <dgm:spPr>
        <a:pattFill prst="openDmnd">
          <a:fgClr>
            <a:schemeClr val="bg1"/>
          </a:fgClr>
          <a:bgClr>
            <a:srgbClr val="6FB7B9"/>
          </a:bgClr>
        </a:pattFill>
        <a:ln>
          <a:solidFill>
            <a:srgbClr val="97CCCD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3A723B41-E93E-4C8E-87B9-5FF746F959FE}" type="pres">
      <dgm:prSet presAssocID="{68D1DE60-754B-4C4C-A5F8-D295EAED1178}" presName="spaceBetweenRectangles" presStyleCnt="0"/>
      <dgm:spPr/>
      <dgm:t>
        <a:bodyPr/>
        <a:lstStyle/>
        <a:p>
          <a:endParaRPr lang="ru-RU"/>
        </a:p>
      </dgm:t>
    </dgm:pt>
    <dgm:pt modelId="{10A00F53-3D92-4AE1-8AC3-7A83B05C03F4}" type="pres">
      <dgm:prSet presAssocID="{F6B7614C-04D0-4F69-966C-82BA265914A0}" presName="parentLin" presStyleCnt="0"/>
      <dgm:spPr/>
      <dgm:t>
        <a:bodyPr/>
        <a:lstStyle/>
        <a:p>
          <a:endParaRPr lang="ru-RU"/>
        </a:p>
      </dgm:t>
    </dgm:pt>
    <dgm:pt modelId="{F5829782-6B2B-4BDC-913A-3527721A93B2}" type="pres">
      <dgm:prSet presAssocID="{F6B7614C-04D0-4F69-966C-82BA265914A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6420917-B640-41E8-AFE3-01877E14C8DA}" type="pres">
      <dgm:prSet presAssocID="{F6B7614C-04D0-4F69-966C-82BA265914A0}" presName="parentText" presStyleLbl="node1" presStyleIdx="1" presStyleCnt="4" custScaleX="127988" custScaleY="59070" custLinFactNeighborY="-7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595E0-F0DF-412D-AA1D-48D77541E017}" type="pres">
      <dgm:prSet presAssocID="{F6B7614C-04D0-4F69-966C-82BA265914A0}" presName="negativeSpace" presStyleCnt="0"/>
      <dgm:spPr/>
      <dgm:t>
        <a:bodyPr/>
        <a:lstStyle/>
        <a:p>
          <a:endParaRPr lang="ru-RU"/>
        </a:p>
      </dgm:t>
    </dgm:pt>
    <dgm:pt modelId="{A0B9FCF1-DF18-4F03-BF1E-427FEB9A982D}" type="pres">
      <dgm:prSet presAssocID="{F6B7614C-04D0-4F69-966C-82BA265914A0}" presName="childText" presStyleLbl="conFgAcc1" presStyleIdx="1" presStyleCnt="4" custScaleY="58673" custLinFactNeighborY="-4101">
        <dgm:presLayoutVars>
          <dgm:bulletEnabled val="1"/>
        </dgm:presLayoutVars>
      </dgm:prSet>
      <dgm:spPr>
        <a:pattFill prst="openDmnd">
          <a:fgClr>
            <a:schemeClr val="bg1"/>
          </a:fgClr>
          <a:bgClr>
            <a:srgbClr val="6FB7B9"/>
          </a:bgClr>
        </a:pattFill>
        <a:ln>
          <a:solidFill>
            <a:srgbClr val="97CCCD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F172F6A9-1259-4FCF-8EFD-AE5808DB0CE4}" type="pres">
      <dgm:prSet presAssocID="{9D645126-BCDA-4491-8301-A9D1D2C42CC4}" presName="spaceBetweenRectangles" presStyleCnt="0"/>
      <dgm:spPr/>
      <dgm:t>
        <a:bodyPr/>
        <a:lstStyle/>
        <a:p>
          <a:endParaRPr lang="ru-RU"/>
        </a:p>
      </dgm:t>
    </dgm:pt>
    <dgm:pt modelId="{B05403F4-433B-4FD2-B1F5-8CEC1718FFDC}" type="pres">
      <dgm:prSet presAssocID="{1125B496-50A1-4868-B5BF-A7C8BA8A0096}" presName="parentLin" presStyleCnt="0"/>
      <dgm:spPr/>
      <dgm:t>
        <a:bodyPr/>
        <a:lstStyle/>
        <a:p>
          <a:endParaRPr lang="ru-RU"/>
        </a:p>
      </dgm:t>
    </dgm:pt>
    <dgm:pt modelId="{A18732F5-61C9-4F10-A217-68F361775D31}" type="pres">
      <dgm:prSet presAssocID="{1125B496-50A1-4868-B5BF-A7C8BA8A0096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40B3F7E-107F-4119-8FE4-CC6DEC82D78C}" type="pres">
      <dgm:prSet presAssocID="{1125B496-50A1-4868-B5BF-A7C8BA8A0096}" presName="parentText" presStyleLbl="node1" presStyleIdx="2" presStyleCnt="4" custScaleX="127988" custScaleY="59070" custLinFactNeighborY="-24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53605-DCF0-4AFB-AEBB-8AB1414540CF}" type="pres">
      <dgm:prSet presAssocID="{1125B496-50A1-4868-B5BF-A7C8BA8A0096}" presName="negativeSpace" presStyleCnt="0"/>
      <dgm:spPr/>
      <dgm:t>
        <a:bodyPr/>
        <a:lstStyle/>
        <a:p>
          <a:endParaRPr lang="ru-RU"/>
        </a:p>
      </dgm:t>
    </dgm:pt>
    <dgm:pt modelId="{A1867BC2-B665-4483-9CAB-14EAE16DAC47}" type="pres">
      <dgm:prSet presAssocID="{1125B496-50A1-4868-B5BF-A7C8BA8A0096}" presName="childText" presStyleLbl="conFgAcc1" presStyleIdx="2" presStyleCnt="4" custScaleY="58673" custLinFactNeighborY="-13539">
        <dgm:presLayoutVars>
          <dgm:bulletEnabled val="1"/>
        </dgm:presLayoutVars>
      </dgm:prSet>
      <dgm:spPr>
        <a:pattFill prst="openDmnd">
          <a:fgClr>
            <a:schemeClr val="bg1"/>
          </a:fgClr>
          <a:bgClr>
            <a:srgbClr val="6FB7B9"/>
          </a:bgClr>
        </a:pattFill>
        <a:ln>
          <a:solidFill>
            <a:srgbClr val="97CCCD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F11B4434-2E5D-4F2D-94FC-5123FD7D064D}" type="pres">
      <dgm:prSet presAssocID="{57993919-4D26-42D0-AC61-2F2ED97DAF16}" presName="spaceBetweenRectangles" presStyleCnt="0"/>
      <dgm:spPr/>
      <dgm:t>
        <a:bodyPr/>
        <a:lstStyle/>
        <a:p>
          <a:endParaRPr lang="ru-RU"/>
        </a:p>
      </dgm:t>
    </dgm:pt>
    <dgm:pt modelId="{938FCF49-7833-42C9-9CC0-FD4FC6D85D9D}" type="pres">
      <dgm:prSet presAssocID="{45358624-22CB-43B6-A960-30290A3771D5}" presName="parentLin" presStyleCnt="0"/>
      <dgm:spPr/>
      <dgm:t>
        <a:bodyPr/>
        <a:lstStyle/>
        <a:p>
          <a:endParaRPr lang="ru-RU"/>
        </a:p>
      </dgm:t>
    </dgm:pt>
    <dgm:pt modelId="{4AC942A7-FDDC-4C76-9C36-23FDD3554529}" type="pres">
      <dgm:prSet presAssocID="{45358624-22CB-43B6-A960-30290A3771D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1CD1B1B4-D109-407B-99C7-561572BECB98}" type="pres">
      <dgm:prSet presAssocID="{45358624-22CB-43B6-A960-30290A3771D5}" presName="parentText" presStyleLbl="node1" presStyleIdx="3" presStyleCnt="4" custScaleX="127988" custScaleY="59070" custLinFactNeighborY="-50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AB74F-A9E3-4B01-A2E9-D9D875403E78}" type="pres">
      <dgm:prSet presAssocID="{45358624-22CB-43B6-A960-30290A3771D5}" presName="negativeSpace" presStyleCnt="0"/>
      <dgm:spPr/>
      <dgm:t>
        <a:bodyPr/>
        <a:lstStyle/>
        <a:p>
          <a:endParaRPr lang="ru-RU"/>
        </a:p>
      </dgm:t>
    </dgm:pt>
    <dgm:pt modelId="{C373142F-AA7E-4E62-8675-1838F9953928}" type="pres">
      <dgm:prSet presAssocID="{45358624-22CB-43B6-A960-30290A3771D5}" presName="childText" presStyleLbl="conFgAcc1" presStyleIdx="3" presStyleCnt="4" custScaleY="54422" custLinFactNeighborY="-4953">
        <dgm:presLayoutVars>
          <dgm:bulletEnabled val="1"/>
        </dgm:presLayoutVars>
      </dgm:prSet>
      <dgm:spPr>
        <a:pattFill prst="openDmnd">
          <a:fgClr>
            <a:schemeClr val="bg1"/>
          </a:fgClr>
          <a:bgClr>
            <a:srgbClr val="6FB7B9"/>
          </a:bgClr>
        </a:pattFill>
        <a:ln>
          <a:solidFill>
            <a:srgbClr val="97CCCD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</dgm:ptLst>
  <dgm:cxnLst>
    <dgm:cxn modelId="{F839817D-E13D-4EAA-8341-45D7D9E48465}" type="presOf" srcId="{45358624-22CB-43B6-A960-30290A3771D5}" destId="{1CD1B1B4-D109-407B-99C7-561572BECB98}" srcOrd="1" destOrd="0" presId="urn:microsoft.com/office/officeart/2005/8/layout/list1"/>
    <dgm:cxn modelId="{BC4A6424-FA87-4808-9FC8-04669E90D87F}" srcId="{9B58BD32-7530-48D5-BA90-80153EC16FEA}" destId="{1125B496-50A1-4868-B5BF-A7C8BA8A0096}" srcOrd="2" destOrd="0" parTransId="{C506DA8F-5F27-4E1B-8CEC-EC3943FD60EB}" sibTransId="{57993919-4D26-42D0-AC61-2F2ED97DAF16}"/>
    <dgm:cxn modelId="{550D9240-4687-4354-B8CF-E8E52DC992CD}" type="presOf" srcId="{1125B496-50A1-4868-B5BF-A7C8BA8A0096}" destId="{A18732F5-61C9-4F10-A217-68F361775D31}" srcOrd="0" destOrd="0" presId="urn:microsoft.com/office/officeart/2005/8/layout/list1"/>
    <dgm:cxn modelId="{676D7520-ED62-478E-8DA3-C807F9E92C30}" type="presOf" srcId="{6B913B59-B677-4F1C-8759-825850445308}" destId="{513556CB-137E-477F-9F9E-FAD72888C08A}" srcOrd="0" destOrd="0" presId="urn:microsoft.com/office/officeart/2005/8/layout/list1"/>
    <dgm:cxn modelId="{D9B66E51-97B6-4DCE-A189-DB6E9EC4A9B6}" type="presOf" srcId="{45358624-22CB-43B6-A960-30290A3771D5}" destId="{4AC942A7-FDDC-4C76-9C36-23FDD3554529}" srcOrd="0" destOrd="0" presId="urn:microsoft.com/office/officeart/2005/8/layout/list1"/>
    <dgm:cxn modelId="{7FD65F6C-EC62-4665-B8A5-C5AB3C901D15}" type="presOf" srcId="{9B58BD32-7530-48D5-BA90-80153EC16FEA}" destId="{70F60358-082C-4A55-B05F-80955FB8F0DE}" srcOrd="0" destOrd="0" presId="urn:microsoft.com/office/officeart/2005/8/layout/list1"/>
    <dgm:cxn modelId="{3F8A84F0-2FE1-43DE-BA3C-20FC0217E43E}" srcId="{9B58BD32-7530-48D5-BA90-80153EC16FEA}" destId="{F6B7614C-04D0-4F69-966C-82BA265914A0}" srcOrd="1" destOrd="0" parTransId="{50C0A793-E2C4-47AC-B43D-CBE80A1BF714}" sibTransId="{9D645126-BCDA-4491-8301-A9D1D2C42CC4}"/>
    <dgm:cxn modelId="{C76AEE79-6899-4FEE-8E0A-53BE64654EAF}" srcId="{9B58BD32-7530-48D5-BA90-80153EC16FEA}" destId="{6B913B59-B677-4F1C-8759-825850445308}" srcOrd="0" destOrd="0" parTransId="{9776FF59-4132-4B98-AC7A-9C0C67445B3F}" sibTransId="{68D1DE60-754B-4C4C-A5F8-D295EAED1178}"/>
    <dgm:cxn modelId="{9E619E0D-6272-404E-8F87-A5796F1F49EA}" type="presOf" srcId="{F6B7614C-04D0-4F69-966C-82BA265914A0}" destId="{F5829782-6B2B-4BDC-913A-3527721A93B2}" srcOrd="0" destOrd="0" presId="urn:microsoft.com/office/officeart/2005/8/layout/list1"/>
    <dgm:cxn modelId="{A6EFF13F-FB3F-4C9D-A93C-C77AE03FCDA2}" srcId="{9B58BD32-7530-48D5-BA90-80153EC16FEA}" destId="{45358624-22CB-43B6-A960-30290A3771D5}" srcOrd="3" destOrd="0" parTransId="{5D130A65-0DF5-4779-AA90-22B8C780DCC3}" sibTransId="{0054E54A-DA94-4397-A027-71949B9D9298}"/>
    <dgm:cxn modelId="{28DF6F18-C8F7-4F22-B34D-36E8BA4803DA}" type="presOf" srcId="{F6B7614C-04D0-4F69-966C-82BA265914A0}" destId="{06420917-B640-41E8-AFE3-01877E14C8DA}" srcOrd="1" destOrd="0" presId="urn:microsoft.com/office/officeart/2005/8/layout/list1"/>
    <dgm:cxn modelId="{30A5747D-B003-42B5-A424-F0ABB437505B}" type="presOf" srcId="{1125B496-50A1-4868-B5BF-A7C8BA8A0096}" destId="{140B3F7E-107F-4119-8FE4-CC6DEC82D78C}" srcOrd="1" destOrd="0" presId="urn:microsoft.com/office/officeart/2005/8/layout/list1"/>
    <dgm:cxn modelId="{C25FA72B-709B-4B3A-B87E-23FAACAAA470}" type="presOf" srcId="{6B913B59-B677-4F1C-8759-825850445308}" destId="{B66023FF-8CFE-4974-A638-713FBF9EA248}" srcOrd="1" destOrd="0" presId="urn:microsoft.com/office/officeart/2005/8/layout/list1"/>
    <dgm:cxn modelId="{1D8B5C55-A1B0-4650-9817-BDBAB388697B}" type="presParOf" srcId="{70F60358-082C-4A55-B05F-80955FB8F0DE}" destId="{A20F6AC2-BEFF-4F04-8D27-98DF8129B5C1}" srcOrd="0" destOrd="0" presId="urn:microsoft.com/office/officeart/2005/8/layout/list1"/>
    <dgm:cxn modelId="{7FD69729-4733-4880-818F-FA3D9A7DF2EC}" type="presParOf" srcId="{A20F6AC2-BEFF-4F04-8D27-98DF8129B5C1}" destId="{513556CB-137E-477F-9F9E-FAD72888C08A}" srcOrd="0" destOrd="0" presId="urn:microsoft.com/office/officeart/2005/8/layout/list1"/>
    <dgm:cxn modelId="{E5AF2779-2665-40B8-9AC3-5FF39E784024}" type="presParOf" srcId="{A20F6AC2-BEFF-4F04-8D27-98DF8129B5C1}" destId="{B66023FF-8CFE-4974-A638-713FBF9EA248}" srcOrd="1" destOrd="0" presId="urn:microsoft.com/office/officeart/2005/8/layout/list1"/>
    <dgm:cxn modelId="{E3FCE3F5-AE97-4D9A-8941-4AEF9F30A194}" type="presParOf" srcId="{70F60358-082C-4A55-B05F-80955FB8F0DE}" destId="{5534472D-891B-4CFA-B487-3B9A7D5137B1}" srcOrd="1" destOrd="0" presId="urn:microsoft.com/office/officeart/2005/8/layout/list1"/>
    <dgm:cxn modelId="{45A92A20-61B7-4002-8F3B-3937C6CEAA69}" type="presParOf" srcId="{70F60358-082C-4A55-B05F-80955FB8F0DE}" destId="{D1A74840-0312-4B22-A39B-0475908445BF}" srcOrd="2" destOrd="0" presId="urn:microsoft.com/office/officeart/2005/8/layout/list1"/>
    <dgm:cxn modelId="{FEA0D888-D7E8-4E8C-B8B9-5132FE78DBC9}" type="presParOf" srcId="{70F60358-082C-4A55-B05F-80955FB8F0DE}" destId="{3A723B41-E93E-4C8E-87B9-5FF746F959FE}" srcOrd="3" destOrd="0" presId="urn:microsoft.com/office/officeart/2005/8/layout/list1"/>
    <dgm:cxn modelId="{579100AD-FA5A-4408-86B4-0EC55055F045}" type="presParOf" srcId="{70F60358-082C-4A55-B05F-80955FB8F0DE}" destId="{10A00F53-3D92-4AE1-8AC3-7A83B05C03F4}" srcOrd="4" destOrd="0" presId="urn:microsoft.com/office/officeart/2005/8/layout/list1"/>
    <dgm:cxn modelId="{7BF75641-F260-47AB-BA5A-B91EF0D9BA96}" type="presParOf" srcId="{10A00F53-3D92-4AE1-8AC3-7A83B05C03F4}" destId="{F5829782-6B2B-4BDC-913A-3527721A93B2}" srcOrd="0" destOrd="0" presId="urn:microsoft.com/office/officeart/2005/8/layout/list1"/>
    <dgm:cxn modelId="{E3BB9EBA-ACDE-40DE-8738-2E2697A4D38C}" type="presParOf" srcId="{10A00F53-3D92-4AE1-8AC3-7A83B05C03F4}" destId="{06420917-B640-41E8-AFE3-01877E14C8DA}" srcOrd="1" destOrd="0" presId="urn:microsoft.com/office/officeart/2005/8/layout/list1"/>
    <dgm:cxn modelId="{63F6262A-B6ED-4957-B3C9-3988493D86C6}" type="presParOf" srcId="{70F60358-082C-4A55-B05F-80955FB8F0DE}" destId="{8FF595E0-F0DF-412D-AA1D-48D77541E017}" srcOrd="5" destOrd="0" presId="urn:microsoft.com/office/officeart/2005/8/layout/list1"/>
    <dgm:cxn modelId="{74071DB7-BF1A-417C-817B-ED9D09ECD5F1}" type="presParOf" srcId="{70F60358-082C-4A55-B05F-80955FB8F0DE}" destId="{A0B9FCF1-DF18-4F03-BF1E-427FEB9A982D}" srcOrd="6" destOrd="0" presId="urn:microsoft.com/office/officeart/2005/8/layout/list1"/>
    <dgm:cxn modelId="{5123D99C-07DE-4158-BDC1-C4AE31B7AE8F}" type="presParOf" srcId="{70F60358-082C-4A55-B05F-80955FB8F0DE}" destId="{F172F6A9-1259-4FCF-8EFD-AE5808DB0CE4}" srcOrd="7" destOrd="0" presId="urn:microsoft.com/office/officeart/2005/8/layout/list1"/>
    <dgm:cxn modelId="{AE3C38E5-3361-4D71-B94D-D6F605AE49AA}" type="presParOf" srcId="{70F60358-082C-4A55-B05F-80955FB8F0DE}" destId="{B05403F4-433B-4FD2-B1F5-8CEC1718FFDC}" srcOrd="8" destOrd="0" presId="urn:microsoft.com/office/officeart/2005/8/layout/list1"/>
    <dgm:cxn modelId="{5BA14BD6-7511-4279-8B55-93B643E5B2E6}" type="presParOf" srcId="{B05403F4-433B-4FD2-B1F5-8CEC1718FFDC}" destId="{A18732F5-61C9-4F10-A217-68F361775D31}" srcOrd="0" destOrd="0" presId="urn:microsoft.com/office/officeart/2005/8/layout/list1"/>
    <dgm:cxn modelId="{DF4DBF03-196E-44DF-97A1-0A21D257BBD1}" type="presParOf" srcId="{B05403F4-433B-4FD2-B1F5-8CEC1718FFDC}" destId="{140B3F7E-107F-4119-8FE4-CC6DEC82D78C}" srcOrd="1" destOrd="0" presId="urn:microsoft.com/office/officeart/2005/8/layout/list1"/>
    <dgm:cxn modelId="{4E2FC8C6-98C9-4509-A569-63CD4A185E96}" type="presParOf" srcId="{70F60358-082C-4A55-B05F-80955FB8F0DE}" destId="{B2553605-DCF0-4AFB-AEBB-8AB1414540CF}" srcOrd="9" destOrd="0" presId="urn:microsoft.com/office/officeart/2005/8/layout/list1"/>
    <dgm:cxn modelId="{10A993C8-B385-49C3-86A3-A20796C9E42D}" type="presParOf" srcId="{70F60358-082C-4A55-B05F-80955FB8F0DE}" destId="{A1867BC2-B665-4483-9CAB-14EAE16DAC47}" srcOrd="10" destOrd="0" presId="urn:microsoft.com/office/officeart/2005/8/layout/list1"/>
    <dgm:cxn modelId="{282191A4-FB15-4847-9469-D3E5194AE58E}" type="presParOf" srcId="{70F60358-082C-4A55-B05F-80955FB8F0DE}" destId="{F11B4434-2E5D-4F2D-94FC-5123FD7D064D}" srcOrd="11" destOrd="0" presId="urn:microsoft.com/office/officeart/2005/8/layout/list1"/>
    <dgm:cxn modelId="{DA564107-636F-4A08-A473-578D5790E87A}" type="presParOf" srcId="{70F60358-082C-4A55-B05F-80955FB8F0DE}" destId="{938FCF49-7833-42C9-9CC0-FD4FC6D85D9D}" srcOrd="12" destOrd="0" presId="urn:microsoft.com/office/officeart/2005/8/layout/list1"/>
    <dgm:cxn modelId="{5141E2E9-C7F7-42FB-9D18-8379655F34CC}" type="presParOf" srcId="{938FCF49-7833-42C9-9CC0-FD4FC6D85D9D}" destId="{4AC942A7-FDDC-4C76-9C36-23FDD3554529}" srcOrd="0" destOrd="0" presId="urn:microsoft.com/office/officeart/2005/8/layout/list1"/>
    <dgm:cxn modelId="{0532959A-FAE9-4AA8-9A19-4ACFB9D42F56}" type="presParOf" srcId="{938FCF49-7833-42C9-9CC0-FD4FC6D85D9D}" destId="{1CD1B1B4-D109-407B-99C7-561572BECB98}" srcOrd="1" destOrd="0" presId="urn:microsoft.com/office/officeart/2005/8/layout/list1"/>
    <dgm:cxn modelId="{75F08758-08F9-4231-B049-9573CABDFD02}" type="presParOf" srcId="{70F60358-082C-4A55-B05F-80955FB8F0DE}" destId="{1D0AB74F-A9E3-4B01-A2E9-D9D875403E78}" srcOrd="13" destOrd="0" presId="urn:microsoft.com/office/officeart/2005/8/layout/list1"/>
    <dgm:cxn modelId="{AB1402B1-E637-4FF2-A042-E8504B4B0242}" type="presParOf" srcId="{70F60358-082C-4A55-B05F-80955FB8F0DE}" destId="{C373142F-AA7E-4E62-8675-1838F995392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74840-0312-4B22-A39B-0475908445BF}">
      <dsp:nvSpPr>
        <dsp:cNvPr id="0" name=""/>
        <dsp:cNvSpPr/>
      </dsp:nvSpPr>
      <dsp:spPr>
        <a:xfrm>
          <a:off x="0" y="313186"/>
          <a:ext cx="7866904" cy="946278"/>
        </a:xfrm>
        <a:prstGeom prst="rect">
          <a:avLst/>
        </a:prstGeom>
        <a:pattFill prst="openDmnd">
          <a:fgClr>
            <a:schemeClr val="bg1"/>
          </a:fgClr>
          <a:bgClr>
            <a:srgbClr val="6FB7B9"/>
          </a:bgClr>
        </a:pattFill>
        <a:ln w="12700" cap="flat" cmpd="sng" algn="ctr">
          <a:solidFill>
            <a:srgbClr val="97CCCD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023FF-8CFE-4974-A638-713FBF9EA248}">
      <dsp:nvSpPr>
        <dsp:cNvPr id="0" name=""/>
        <dsp:cNvSpPr/>
      </dsp:nvSpPr>
      <dsp:spPr>
        <a:xfrm>
          <a:off x="393345" y="141811"/>
          <a:ext cx="7048085" cy="1115997"/>
        </a:xfrm>
        <a:prstGeom prst="roundRect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rgbClr val="6FB7B9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45" tIns="0" rIns="208145" bIns="0" numCol="1" spcCol="1270" anchor="ctr" anchorCtr="0">
          <a:noAutofit/>
        </a:bodyPr>
        <a:lstStyle/>
        <a:p>
          <a:pPr lvl="0" defTabSz="1066800">
            <a:spcBef>
              <a:spcPct val="0"/>
            </a:spcBef>
          </a:pPr>
          <a:endParaRPr lang="ru-RU" sz="2400" kern="1200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Для перехода на слайды с заданиями нажимайте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 цветные клавиши по порядку, начиная слева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240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823" y="196289"/>
        <a:ext cx="6939129" cy="1007041"/>
      </dsp:txXfrm>
    </dsp:sp>
    <dsp:sp modelId="{A0B9FCF1-DF18-4F03-BF1E-427FEB9A982D}">
      <dsp:nvSpPr>
        <dsp:cNvPr id="0" name=""/>
        <dsp:cNvSpPr/>
      </dsp:nvSpPr>
      <dsp:spPr>
        <a:xfrm>
          <a:off x="0" y="1697013"/>
          <a:ext cx="7866904" cy="946278"/>
        </a:xfrm>
        <a:prstGeom prst="rect">
          <a:avLst/>
        </a:prstGeom>
        <a:pattFill prst="openDmnd">
          <a:fgClr>
            <a:schemeClr val="bg1"/>
          </a:fgClr>
          <a:bgClr>
            <a:srgbClr val="6FB7B9"/>
          </a:bgClr>
        </a:pattFill>
        <a:ln w="12700" cap="flat" cmpd="sng" algn="ctr">
          <a:solidFill>
            <a:srgbClr val="97CCCD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20917-B640-41E8-AFE3-01877E14C8DA}">
      <dsp:nvSpPr>
        <dsp:cNvPr id="0" name=""/>
        <dsp:cNvSpPr/>
      </dsp:nvSpPr>
      <dsp:spPr>
        <a:xfrm>
          <a:off x="393345" y="1525621"/>
          <a:ext cx="7048085" cy="1115997"/>
        </a:xfrm>
        <a:prstGeom prst="roundRect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rgbClr val="6FB7B9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45" tIns="0" rIns="208145" bIns="0" numCol="1" spcCol="1270" anchor="ctr" anchorCtr="0">
          <a:noAutofit/>
        </a:bodyPr>
        <a:lstStyle/>
        <a:p>
          <a:pPr lvl="0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400" kern="1200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Нажмите на кнопку-граммофон, послушайте музыку, выберите подходящее к ней название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823" y="1580099"/>
        <a:ext cx="6939129" cy="1007041"/>
      </dsp:txXfrm>
    </dsp:sp>
    <dsp:sp modelId="{A1867BC2-B665-4483-9CAB-14EAE16DAC47}">
      <dsp:nvSpPr>
        <dsp:cNvPr id="0" name=""/>
        <dsp:cNvSpPr/>
      </dsp:nvSpPr>
      <dsp:spPr>
        <a:xfrm>
          <a:off x="0" y="3127631"/>
          <a:ext cx="7866904" cy="946278"/>
        </a:xfrm>
        <a:prstGeom prst="rect">
          <a:avLst/>
        </a:prstGeom>
        <a:pattFill prst="openDmnd">
          <a:fgClr>
            <a:schemeClr val="bg1"/>
          </a:fgClr>
          <a:bgClr>
            <a:srgbClr val="6FB7B9"/>
          </a:bgClr>
        </a:pattFill>
        <a:ln w="12700" cap="flat" cmpd="sng" algn="ctr">
          <a:solidFill>
            <a:srgbClr val="97CCCD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B3F7E-107F-4119-8FE4-CC6DEC82D78C}">
      <dsp:nvSpPr>
        <dsp:cNvPr id="0" name=""/>
        <dsp:cNvSpPr/>
      </dsp:nvSpPr>
      <dsp:spPr>
        <a:xfrm>
          <a:off x="393345" y="2956248"/>
          <a:ext cx="7048085" cy="1115997"/>
        </a:xfrm>
        <a:prstGeom prst="roundRect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rgbClr val="6FB7B9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45" tIns="0" rIns="208145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Назовите композитора прозвучавшей музыки. Проверьте правильность ответа,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нажав на кнопку-фотоаппарат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447823" y="3010726"/>
        <a:ext cx="6939129" cy="1007041"/>
      </dsp:txXfrm>
    </dsp:sp>
    <dsp:sp modelId="{C373142F-AA7E-4E62-8675-1838F9953928}">
      <dsp:nvSpPr>
        <dsp:cNvPr id="0" name=""/>
        <dsp:cNvSpPr/>
      </dsp:nvSpPr>
      <dsp:spPr>
        <a:xfrm>
          <a:off x="0" y="4590870"/>
          <a:ext cx="7866904" cy="877718"/>
        </a:xfrm>
        <a:prstGeom prst="rect">
          <a:avLst/>
        </a:prstGeom>
        <a:pattFill prst="openDmnd">
          <a:fgClr>
            <a:schemeClr val="bg1"/>
          </a:fgClr>
          <a:bgClr>
            <a:srgbClr val="6FB7B9"/>
          </a:bgClr>
        </a:pattFill>
        <a:ln w="12700" cap="flat" cmpd="sng" algn="ctr">
          <a:solidFill>
            <a:srgbClr val="97CCCD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1B1B4-D109-407B-99C7-561572BECB98}">
      <dsp:nvSpPr>
        <dsp:cNvPr id="0" name=""/>
        <dsp:cNvSpPr/>
      </dsp:nvSpPr>
      <dsp:spPr>
        <a:xfrm>
          <a:off x="393345" y="4370571"/>
          <a:ext cx="7048085" cy="1115997"/>
        </a:xfrm>
        <a:prstGeom prst="roundRect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rgbClr val="6FB7B9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45" tIns="0" rIns="208145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Вернитесь по стрелке на игровое поле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и нажмите на следующую клавишу. По окончании викторины – сюрприз (нажмите на коробку)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447823" y="4425049"/>
        <a:ext cx="6939129" cy="1007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7FCB6-38C0-413A-994A-2925B5F307B2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A8960-530B-4180-ACCD-E165A7EB8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40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A8960-530B-4180-ACCD-E165A7EB881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пос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29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264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втор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954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пос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66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A8960-530B-4180-ACCD-E165A7EB881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45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82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A8960-530B-4180-ACCD-E165A7EB881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3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1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01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9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пос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18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втор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174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764F-C3A3-48F8-BF67-E06B5E85434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1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A2BA5-3A3D-47C0-8B38-33D39494A8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F4744-8B96-482E-AD4A-C6ABD8CD20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1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3BA-27CC-480E-A7F2-5C5DDE1D298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6A77-B018-4D67-BB22-67327891F9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7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slide" Target="slide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audio" Target="../media/audio9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audio" Target="../media/audio10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audio" Target="../media/audio11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hyperlink" Target="http://diforb.com/" TargetMode="External"/><Relationship Id="rId18" Type="http://schemas.openxmlformats.org/officeDocument/2006/relationships/hyperlink" Target="http://musicmp3spb.org/song/frederik_shopen_fantaziya_ekspromt_soch_66_krainev.html" TargetMode="External"/><Relationship Id="rId26" Type="http://schemas.openxmlformats.org/officeDocument/2006/relationships/hyperlink" Target="http://gb2.muz-color.ru/mp3/1Lc3k1xfvWsA/1acb2d7c958875abc25844a1863a5e35/ucbcfe67ee03/Rimskij_Korsakov_Polet_shmelya_iz_opery_Skazka_o_-_Polyot_shmelya_iz_opery_Skazka_o_care_Saltane_N_Rimskij_Korsakov.mp3" TargetMode="External"/><Relationship Id="rId39" Type="http://schemas.openxmlformats.org/officeDocument/2006/relationships/hyperlink" Target="http://balletland.com/balet-zolushka/" TargetMode="External"/><Relationship Id="rId21" Type="http://schemas.openxmlformats.org/officeDocument/2006/relationships/hyperlink" Target="http://dasha46.narod.ru/Encyclopedic_Knowledge/Music/Composers/1/DmitriiShostakovich.jpg" TargetMode="External"/><Relationship Id="rId34" Type="http://schemas.openxmlformats.org/officeDocument/2006/relationships/hyperlink" Target="http://musicmp3spb.org/song/symphony_n40_1.html" TargetMode="External"/><Relationship Id="rId42" Type="http://schemas.openxmlformats.org/officeDocument/2006/relationships/hyperlink" Target="http://gb1.muz-color.ru/mp3/1P85oLW85Qct/463e2fbe8f90700681c112fe54bfd17d/u1a59889e3c64/Pletnev_Argerih_-_Prokofev_Vals_Zolushki_perelozhenie_dlya_2h_f_no.mp3" TargetMode="External"/><Relationship Id="rId47" Type="http://schemas.openxmlformats.org/officeDocument/2006/relationships/hyperlink" Target="https://educontest.net/ru/1273136/&#1073;&#1072;&#1083;&#1077;&#1090;-&#1083;&#1077;&#1073;&#1077;&#1076;&#1080;&#1085;&#1086;&#1077;-&#1086;&#1079;&#1077;&#1088;&#1086;-3/" TargetMode="External"/><Relationship Id="rId50" Type="http://schemas.openxmlformats.org/officeDocument/2006/relationships/slide" Target="slide1.xml"/><Relationship Id="rId7" Type="http://schemas.openxmlformats.org/officeDocument/2006/relationships/hyperlink" Target="http://gallery.yopriceville.com/var/albums/Free-Clipart-Pictures/Fireworks/Fireworks_Transparent_PNG_Clip_Art.png?m=1496406398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://mustseeplaces.eu/wp-content/uploads/2016/01/chopin-monument-zelazowa-wola-poland.jpg" TargetMode="External"/><Relationship Id="rId29" Type="http://schemas.openxmlformats.org/officeDocument/2006/relationships/hyperlink" Target="http://dasha46.narod.ru/Encyclopedic_Knowledge/Music/Composers/1/LudvigVanBethoven.jpg" TargetMode="External"/><Relationship Id="rId11" Type="http://schemas.openxmlformats.org/officeDocument/2006/relationships/hyperlink" Target="http://zagruzitfoto.com/images/2017/07/20/Element_19.png" TargetMode="External"/><Relationship Id="rId24" Type="http://schemas.openxmlformats.org/officeDocument/2006/relationships/hyperlink" Target="http://img-fotki.yandex.ru/get/3604/s-s-nega.13/0_2d61d_fd6e948a_-1-XL" TargetMode="External"/><Relationship Id="rId32" Type="http://schemas.openxmlformats.org/officeDocument/2006/relationships/hyperlink" Target="https://upload.wikimedia.org/wikipedia/commons/9/90/Concert_Vienna_Mozart_Orchestra.JPG" TargetMode="External"/><Relationship Id="rId37" Type="http://schemas.openxmlformats.org/officeDocument/2006/relationships/hyperlink" Target="http://dasha46.narod.ru/Encyclopedic_Knowledge/Music/Composers/1/FrancShubert.jpg" TargetMode="External"/><Relationship Id="rId40" Type="http://schemas.openxmlformats.org/officeDocument/2006/relationships/hyperlink" Target="https://kudago.com/media/images/event/01/a7/01a75226bd528f51dfc8a1359c5b73c8.jpg" TargetMode="External"/><Relationship Id="rId45" Type="http://schemas.openxmlformats.org/officeDocument/2006/relationships/hyperlink" Target="http://dasha46.narod.ru/Encyclopedic_Knowledge/Music/Composers/1/IogannSebastyanBah.jpg" TargetMode="External"/><Relationship Id="rId5" Type="http://schemas.openxmlformats.org/officeDocument/2006/relationships/hyperlink" Target="http://zagruzitfoto.com/images/2017/07/20/RISUNOK1.png" TargetMode="External"/><Relationship Id="rId15" Type="http://schemas.openxmlformats.org/officeDocument/2006/relationships/hyperlink" Target="http://www.liveinternet.ru/community/4989775/post288545633" TargetMode="External"/><Relationship Id="rId23" Type="http://schemas.openxmlformats.org/officeDocument/2006/relationships/hyperlink" Target="http://domra.mywebteam.org/articles/polet-shmelya.html" TargetMode="External"/><Relationship Id="rId28" Type="http://schemas.openxmlformats.org/officeDocument/2006/relationships/hyperlink" Target="http://www.millionpodarkov.ru/incoming_img/ps-podarki.ru/3080741.jpeg" TargetMode="External"/><Relationship Id="rId36" Type="http://schemas.openxmlformats.org/officeDocument/2006/relationships/hyperlink" Target="http://img11.nnm.me/7/7/9/2/e/ff7a878acb1034206002283053a.jpg" TargetMode="External"/><Relationship Id="rId49" Type="http://schemas.openxmlformats.org/officeDocument/2006/relationships/hyperlink" Target="https://www.youtube.com/watch?v=rDdcw_p3eJg" TargetMode="External"/><Relationship Id="rId10" Type="http://schemas.openxmlformats.org/officeDocument/2006/relationships/hyperlink" Target="http://unpictures.ru/images/1405324_portret-kompozitora-glinki.jpg" TargetMode="External"/><Relationship Id="rId19" Type="http://schemas.openxmlformats.org/officeDocument/2006/relationships/hyperlink" Target="http://soundtimes.ru/simfonicheskaya-muzyka/udivitelnye-simfonicheskie-proizvedeniya/shostakovich-leningradskaya-simfoniya" TargetMode="External"/><Relationship Id="rId31" Type="http://schemas.openxmlformats.org/officeDocument/2006/relationships/hyperlink" Target="http://soundtimes.ru/simfonicheskaya-muzyka/udivitelnye-simfonicheskie-proizvedeniya/v-a-motsart-simfoniya-40" TargetMode="External"/><Relationship Id="rId44" Type="http://schemas.openxmlformats.org/officeDocument/2006/relationships/hyperlink" Target="http://smtd.colostate.edu/wp-content/uploads/sites/34/2016/04/CSU-Organ-Hall-Web.jpg" TargetMode="External"/><Relationship Id="rId4" Type="http://schemas.openxmlformats.org/officeDocument/2006/relationships/hyperlink" Target="http://dc3kr.ucoz.net/images/275114_html_m6631b079.png" TargetMode="External"/><Relationship Id="rId9" Type="http://schemas.openxmlformats.org/officeDocument/2006/relationships/hyperlink" Target="http://kulturmultur.com/files/1419843763_voenniiiiiii.jpg" TargetMode="External"/><Relationship Id="rId14" Type="http://schemas.openxmlformats.org/officeDocument/2006/relationships/hyperlink" Target="http://musicmp3spb.org/song/m_glinka_patrioticheskaya_pesnya_vremya_80_e.html" TargetMode="External"/><Relationship Id="rId22" Type="http://schemas.openxmlformats.org/officeDocument/2006/relationships/hyperlink" Target="http://musicmp3spb.org/album/simfoniya_7_do_mazhor_leningradskaya_rossiiskii_filarmonich_orkestr_dir_dmitrii_yablonskii_2003.html" TargetMode="External"/><Relationship Id="rId27" Type="http://schemas.openxmlformats.org/officeDocument/2006/relationships/hyperlink" Target="http://www.liveinternet.ru/users/4805314/post397162145" TargetMode="External"/><Relationship Id="rId30" Type="http://schemas.openxmlformats.org/officeDocument/2006/relationships/hyperlink" Target="http://musicmp3spb.org/song/ludvig_van_bethoven_k_elize_bagatelj_59_ginzburg.html" TargetMode="External"/><Relationship Id="rId35" Type="http://schemas.openxmlformats.org/officeDocument/2006/relationships/hyperlink" Target="http://soundtimes.ru/kamernaya-muzyka/udivitelnye-muzykalnye-proizvedeniya/ave-maria" TargetMode="External"/><Relationship Id="rId43" Type="http://schemas.openxmlformats.org/officeDocument/2006/relationships/hyperlink" Target="http://sterlitamakmus.ucoz.com/load/muzykalnyj_analiz_quot_tokkaty_i_fugi_quot_re_minor_i_s_bakha/1-1-0-48" TargetMode="External"/><Relationship Id="rId48" Type="http://schemas.openxmlformats.org/officeDocument/2006/relationships/hyperlink" Target="http://dasha46.narod.ru/Encyclopedic_Knowledge/Music/Composers/1/PetrChajkovskii.jpg" TargetMode="External"/><Relationship Id="rId8" Type="http://schemas.openxmlformats.org/officeDocument/2006/relationships/hyperlink" Target="https://ru.wikipedia.org/wiki/&#1055;&#1072;&#1090;&#1088;&#1080;&#1086;&#1090;&#1080;&#1095;&#1077;&#1089;&#1082;&#1072;&#1103;_&#1087;&#1077;&#1089;&#1085;&#1103;" TargetMode="External"/><Relationship Id="rId51" Type="http://schemas.openxmlformats.org/officeDocument/2006/relationships/image" Target="../media/image18.png"/><Relationship Id="rId3" Type="http://schemas.openxmlformats.org/officeDocument/2006/relationships/hyperlink" Target="http://ekladata.com/1XCQ8545umVCD5m6dtDaCvxYvek.jpg" TargetMode="External"/><Relationship Id="rId12" Type="http://schemas.openxmlformats.org/officeDocument/2006/relationships/hyperlink" Target="https://t1.pixers.pics/img/gramofon.jpg?H4sIAAAAAAAAAyWKUQ6CMBBEr6OJYQp07ZYD8MsRSIWt1hjTsDUxnJ4av2bevMHnrSEKYnoV2XTYRNMuJ3NxxpzxKCXrAGjf5PStvsai-HfUC8YJ1oIIjsD0m-ZxspbIEdO8-LByK55ZrtQJe3_rzVrZhzaSoeaZ7wfx6jO1ggAAAA==" TargetMode="External"/><Relationship Id="rId17" Type="http://schemas.openxmlformats.org/officeDocument/2006/relationships/hyperlink" Target="http://upc.kpi.ua/images/news/Shopen.jpg" TargetMode="External"/><Relationship Id="rId25" Type="http://schemas.openxmlformats.org/officeDocument/2006/relationships/hyperlink" Target="http://zazdoc.ru/tw_files2/urls_28/2133/d-2132582/2132582_html_m7624b2b9.jpg" TargetMode="External"/><Relationship Id="rId33" Type="http://schemas.openxmlformats.org/officeDocument/2006/relationships/hyperlink" Target="http://dasha46.narod.ru/Encyclopedic_Knowledge/Music/Composers/1/VolfhanhAmadeyMotsart.jpg" TargetMode="External"/><Relationship Id="rId38" Type="http://schemas.openxmlformats.org/officeDocument/2006/relationships/hyperlink" Target="http://musicmp3spb.org/song/ave_mariya_frantc_shubert_valjter_skott.html" TargetMode="External"/><Relationship Id="rId46" Type="http://schemas.openxmlformats.org/officeDocument/2006/relationships/hyperlink" Target="http://gb2.muz-color.ru/mp3/KY3WWuxJ9TV/ef9f89d060b7587dbe3ee0a3e6a0146b/u119905d4fae0/Bah_Tokkata_i_fuga_in_d_BWV_565_-_Tokkata_i_fugu_re_minor.mp3" TargetMode="External"/><Relationship Id="rId20" Type="http://schemas.openxmlformats.org/officeDocument/2006/relationships/hyperlink" Target="http://www.cityspb.ru/f/a0/ru/auto/201501/26223008.1.jpg" TargetMode="External"/><Relationship Id="rId41" Type="http://schemas.openxmlformats.org/officeDocument/2006/relationships/hyperlink" Target="http://dasha46.narod.ru/Encyclopedic_Knowledge/Music/Composers/1/SerhiyProkofyev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llery.yopriceville.com/var/albums/Free-Clipart-Pictures/Gifts-and-Chocolates-PNG-/Gift_Box_with_Blue_Bow_Free_Clipart.png?m=137314800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10.xml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9.xml"/><Relationship Id="rId1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audio" Target="../media/audio7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audio" Target="../media/audio8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5942517"/>
            <a:ext cx="8568952" cy="707886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 prstMaterial="softEdge"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Тонкова </a:t>
            </a:r>
            <a:r>
              <a:rPr lang="ru-RU" sz="2000" dirty="0" err="1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Энглена</a:t>
            </a:r>
            <a:r>
              <a:rPr lang="ru-RU" sz="20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Александровна</a:t>
            </a:r>
          </a:p>
          <a:p>
            <a:pPr algn="ctr"/>
            <a:r>
              <a:rPr lang="ru-RU" sz="20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 г</a:t>
            </a:r>
            <a:r>
              <a:rPr lang="ru-RU" sz="20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. Павлово Нижегородской области</a:t>
            </a:r>
            <a:endParaRPr lang="ru-RU" sz="2000" dirty="0">
              <a:solidFill>
                <a:srgbClr val="5B9BD5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2" name="заголовок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6000" y="1436082"/>
            <a:ext cx="7632000" cy="111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33518" y="2552082"/>
            <a:ext cx="8676964" cy="7386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Интерактивная игра по страницам классической музыки</a:t>
            </a:r>
            <a:endParaRPr lang="ru-RU" sz="2400" dirty="0">
              <a:solidFill>
                <a:srgbClr val="5B9BD5">
                  <a:lumMod val="50000"/>
                </a:srgbClr>
              </a:solidFill>
            </a:endParaRPr>
          </a:p>
          <a:p>
            <a:pPr algn="ctr"/>
            <a:endParaRPr lang="ru-RU" dirty="0">
              <a:solidFill>
                <a:srgbClr val="000000"/>
              </a:solidFill>
              <a:latin typeface="Cupr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706" y="2970010"/>
            <a:ext cx="3710588" cy="2988000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024" y="6201431"/>
            <a:ext cx="432000" cy="43410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731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ответ"/>
          <p:cNvGrpSpPr/>
          <p:nvPr/>
        </p:nvGrpSpPr>
        <p:grpSpPr>
          <a:xfrm>
            <a:off x="568" y="45000"/>
            <a:ext cx="9142865" cy="6768000"/>
            <a:chOff x="-30050" y="-16321"/>
            <a:chExt cx="9142865" cy="6768000"/>
          </a:xfrm>
        </p:grpSpPr>
        <p:pic>
          <p:nvPicPr>
            <p:cNvPr id="30" name="свет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050" y="-16321"/>
              <a:ext cx="9142865" cy="67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Прямоугольник 30"/>
            <p:cNvSpPr/>
            <p:nvPr/>
          </p:nvSpPr>
          <p:spPr>
            <a:xfrm>
              <a:off x="2931311" y="4030230"/>
              <a:ext cx="58412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Необыкновенно трогательная мелодия песни находит отклик в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душе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и профессионального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музыканта,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и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любителя, не знающего нот. </a:t>
              </a:r>
            </a:p>
            <a:p>
              <a:pPr algn="ctr"/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Её можно услышать в кинофильмах,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рекламе и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даже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в компьютерных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играх</a:t>
              </a:r>
            </a:p>
          </p:txBody>
        </p:sp>
        <p:pic>
          <p:nvPicPr>
            <p:cNvPr id="32" name="Балет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7303" y="1562173"/>
              <a:ext cx="1775784" cy="2448000"/>
            </a:xfrm>
            <a:prstGeom prst="round2DiagRect">
              <a:avLst>
                <a:gd name="adj1" fmla="val 10224"/>
                <a:gd name="adj2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 useBgFill="1">
        <p:nvSpPr>
          <p:cNvPr id="39" name="верно"/>
          <p:cNvSpPr/>
          <p:nvPr/>
        </p:nvSpPr>
        <p:spPr>
          <a:xfrm>
            <a:off x="4295285" y="5278685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Аве Мария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316975" y="883687"/>
            <a:ext cx="2988000" cy="5090626"/>
            <a:chOff x="326255" y="885653"/>
            <a:chExt cx="2988000" cy="5090626"/>
          </a:xfrm>
        </p:grpSpPr>
        <p:pic>
          <p:nvPicPr>
            <p:cNvPr id="35" name="Пётр Ильи"/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255" y="885653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36" name="Волна 35"/>
            <p:cNvSpPr/>
            <p:nvPr/>
          </p:nvSpPr>
          <p:spPr>
            <a:xfrm>
              <a:off x="560255" y="4824279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Ф. П. </a:t>
              </a:r>
              <a:r>
                <a:rPr lang="ru-RU" sz="2400" b="1" dirty="0">
                  <a:solidFill>
                    <a:srgbClr val="1C476E"/>
                  </a:solidFill>
                  <a:cs typeface="Arial" panose="020B0604020202020204" pitchFamily="34" charset="0"/>
                </a:rPr>
                <a:t>Ш</a:t>
              </a: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уберт  </a:t>
              </a:r>
              <a:endParaRPr lang="ru-RU" sz="2400" b="1" dirty="0">
                <a:solidFill>
                  <a:srgbClr val="1C476E"/>
                </a:solidFill>
              </a:endParaRPr>
            </a:p>
          </p:txBody>
        </p:sp>
      </p:grpSp>
      <p:pic>
        <p:nvPicPr>
          <p:cNvPr id="37" name="фотоаппарат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граммофон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sp useBgFill="1">
        <p:nvSpPr>
          <p:cNvPr id="33" name="4"/>
          <p:cNvSpPr/>
          <p:nvPr/>
        </p:nvSpPr>
        <p:spPr>
          <a:xfrm>
            <a:off x="4295285" y="563443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Симфония №40</a:t>
            </a:r>
          </a:p>
        </p:txBody>
      </p:sp>
      <p:sp useBgFill="1">
        <p:nvSpPr>
          <p:cNvPr id="38" name="3"/>
          <p:cNvSpPr/>
          <p:nvPr/>
        </p:nvSpPr>
        <p:spPr>
          <a:xfrm>
            <a:off x="4295285" y="4099876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Вальс из балета «Золушка»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41" name="2"/>
          <p:cNvSpPr/>
          <p:nvPr/>
        </p:nvSpPr>
        <p:spPr>
          <a:xfrm>
            <a:off x="4295285" y="2921065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Токката и фуга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ре минор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42" name="1"/>
          <p:cNvSpPr/>
          <p:nvPr/>
        </p:nvSpPr>
        <p:spPr>
          <a:xfrm>
            <a:off x="4295285" y="1742254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Фантазия-экспромт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9" name="Рисунок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19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00087 -0.6886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9" grpId="0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ответ"/>
          <p:cNvGrpSpPr/>
          <p:nvPr/>
        </p:nvGrpSpPr>
        <p:grpSpPr>
          <a:xfrm>
            <a:off x="568" y="45000"/>
            <a:ext cx="9142865" cy="6768000"/>
            <a:chOff x="-30050" y="-16321"/>
            <a:chExt cx="9142865" cy="676800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050" y="-16321"/>
              <a:ext cx="9142865" cy="67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Прямоугольник 21"/>
            <p:cNvSpPr/>
            <p:nvPr/>
          </p:nvSpPr>
          <p:spPr>
            <a:xfrm>
              <a:off x="2918432" y="4144603"/>
              <a:ext cx="584129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Б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алет «Золушка» неповторимым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союзом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движения и музыки дал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старой сказке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новое рождение.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Вальс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Золушки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из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балета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полон грациозности и мелодичности </a:t>
              </a:r>
              <a:endParaRPr lang="ru-RU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3" name="Золушка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908704" y="1593908"/>
              <a:ext cx="3860755" cy="2484000"/>
            </a:xfrm>
            <a:prstGeom prst="round2DiagRect">
              <a:avLst>
                <a:gd name="adj1" fmla="val 10224"/>
                <a:gd name="adj2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портрет"/>
          <p:cNvGrpSpPr/>
          <p:nvPr/>
        </p:nvGrpSpPr>
        <p:grpSpPr>
          <a:xfrm>
            <a:off x="327336" y="872110"/>
            <a:ext cx="2988522" cy="5100902"/>
            <a:chOff x="340984" y="889794"/>
            <a:chExt cx="2988522" cy="5100902"/>
          </a:xfrm>
        </p:grpSpPr>
        <p:pic>
          <p:nvPicPr>
            <p:cNvPr id="5" name="портрет"/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84" y="889794"/>
              <a:ext cx="2988522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6" name="Волна 5"/>
            <p:cNvSpPr/>
            <p:nvPr/>
          </p:nvSpPr>
          <p:spPr>
            <a:xfrm>
              <a:off x="575245" y="4838696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С. С. Прокофьев </a:t>
              </a:r>
              <a:endParaRPr lang="ru-RU" sz="2400" b="1" dirty="0">
                <a:solidFill>
                  <a:srgbClr val="1C476E"/>
                </a:solidFill>
              </a:endParaRPr>
            </a:p>
          </p:txBody>
        </p:sp>
      </p:grpSp>
      <p:pic>
        <p:nvPicPr>
          <p:cNvPr id="24" name="фотоаппарат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граммофон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sp useBgFill="1">
        <p:nvSpPr>
          <p:cNvPr id="14" name="2"/>
          <p:cNvSpPr/>
          <p:nvPr/>
        </p:nvSpPr>
        <p:spPr>
          <a:xfrm>
            <a:off x="4296263" y="2923720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Фантазия-экспромт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5" name="3"/>
          <p:cNvSpPr/>
          <p:nvPr/>
        </p:nvSpPr>
        <p:spPr>
          <a:xfrm>
            <a:off x="4296263" y="174504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Токката и фуга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ре минор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6" name="Ленинградская симфония"/>
          <p:cNvSpPr/>
          <p:nvPr/>
        </p:nvSpPr>
        <p:spPr>
          <a:xfrm>
            <a:off x="4296263" y="566374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Ленинградская симфония</a:t>
            </a:r>
          </a:p>
        </p:txBody>
      </p:sp>
      <p:sp useBgFill="1">
        <p:nvSpPr>
          <p:cNvPr id="17" name="1"/>
          <p:cNvSpPr/>
          <p:nvPr/>
        </p:nvSpPr>
        <p:spPr>
          <a:xfrm>
            <a:off x="4296263" y="5281065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К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Элизе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9" name="верно"/>
          <p:cNvSpPr/>
          <p:nvPr/>
        </p:nvSpPr>
        <p:spPr>
          <a:xfrm>
            <a:off x="4296263" y="4102393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Вальс из балета «Золушка»</a:t>
            </a:r>
          </a:p>
        </p:txBody>
      </p:sp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2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00104 -0.5122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ответ"/>
          <p:cNvGrpSpPr/>
          <p:nvPr/>
        </p:nvGrpSpPr>
        <p:grpSpPr>
          <a:xfrm>
            <a:off x="568" y="57879"/>
            <a:ext cx="9144000" cy="6768000"/>
            <a:chOff x="-30050" y="-16321"/>
            <a:chExt cx="9142865" cy="6768000"/>
          </a:xfrm>
        </p:grpSpPr>
        <p:pic>
          <p:nvPicPr>
            <p:cNvPr id="10" name="свет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050" y="-16321"/>
              <a:ext cx="9142865" cy="67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2935432" y="4206116"/>
              <a:ext cx="58412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Ш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едевр полифонической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(многоголосной) музыки в исполнении органа. За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свою жизнь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автор написал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более 1000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произведений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.  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При жизни композитора было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напечатано не больше десяти</a:t>
              </a:r>
              <a:endParaRPr lang="ru-RU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2" name="орган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725637" y="1537383"/>
              <a:ext cx="4260887" cy="2628000"/>
            </a:xfrm>
            <a:prstGeom prst="round2DiagRect">
              <a:avLst>
                <a:gd name="adj1" fmla="val 10224"/>
                <a:gd name="adj2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 useBgFill="1">
        <p:nvSpPr>
          <p:cNvPr id="16" name="3"/>
          <p:cNvSpPr/>
          <p:nvPr/>
        </p:nvSpPr>
        <p:spPr>
          <a:xfrm>
            <a:off x="4296263" y="56523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Симфония №40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7" name="2"/>
          <p:cNvSpPr/>
          <p:nvPr/>
        </p:nvSpPr>
        <p:spPr>
          <a:xfrm>
            <a:off x="4296263" y="292285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Вальс из балета «Золушка»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8" name="1"/>
          <p:cNvSpPr/>
          <p:nvPr/>
        </p:nvSpPr>
        <p:spPr>
          <a:xfrm>
            <a:off x="4296263" y="410166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Аве Мария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20" name="4"/>
          <p:cNvSpPr/>
          <p:nvPr/>
        </p:nvSpPr>
        <p:spPr>
          <a:xfrm>
            <a:off x="4296263" y="5280479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Полёт шмеля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12607" y="877248"/>
            <a:ext cx="2988000" cy="5103505"/>
            <a:chOff x="326255" y="885653"/>
            <a:chExt cx="2988000" cy="5103505"/>
          </a:xfrm>
        </p:grpSpPr>
        <p:pic>
          <p:nvPicPr>
            <p:cNvPr id="5" name="БахИС"/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255" y="885653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7" name="Волна 6"/>
            <p:cNvSpPr/>
            <p:nvPr/>
          </p:nvSpPr>
          <p:spPr>
            <a:xfrm>
              <a:off x="553719" y="4837158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И. С. Бах </a:t>
              </a:r>
              <a:endParaRPr lang="ru-RU" sz="2400" b="1" dirty="0">
                <a:solidFill>
                  <a:srgbClr val="1C476E"/>
                </a:solidFill>
              </a:endParaRPr>
            </a:p>
          </p:txBody>
        </p:sp>
      </p:grpSp>
      <p:pic>
        <p:nvPicPr>
          <p:cNvPr id="8" name="фотоаппарат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 useBgFill="1">
        <p:nvSpPr>
          <p:cNvPr id="21" name="верно"/>
          <p:cNvSpPr/>
          <p:nvPr/>
        </p:nvSpPr>
        <p:spPr>
          <a:xfrm>
            <a:off x="4296263" y="174404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Токката и фуга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ре минор</a:t>
            </a:r>
          </a:p>
        </p:txBody>
      </p:sp>
      <p:pic>
        <p:nvPicPr>
          <p:cNvPr id="22" name="граммофон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pic>
        <p:nvPicPr>
          <p:cNvPr id="19" name="Рисунок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4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00226 -0.1747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свет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" y="45001"/>
            <a:ext cx="9142865" cy="67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2541" y="1309843"/>
            <a:ext cx="4140000" cy="25314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портрет ПИ"/>
          <p:cNvGrpSpPr/>
          <p:nvPr/>
        </p:nvGrpSpPr>
        <p:grpSpPr>
          <a:xfrm>
            <a:off x="330929" y="883687"/>
            <a:ext cx="2988000" cy="5090626"/>
            <a:chOff x="302810" y="1530659"/>
            <a:chExt cx="2988000" cy="5090626"/>
          </a:xfrm>
        </p:grpSpPr>
        <p:pic>
          <p:nvPicPr>
            <p:cNvPr id="35" name="Пётр Ильи"/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810" y="1530659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36" name="Волна 35"/>
            <p:cNvSpPr/>
            <p:nvPr/>
          </p:nvSpPr>
          <p:spPr>
            <a:xfrm>
              <a:off x="536810" y="5469285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П. И. Чайковский </a:t>
              </a:r>
              <a:endParaRPr lang="ru-RU" sz="2400" b="1" dirty="0">
                <a:solidFill>
                  <a:srgbClr val="1C476E"/>
                </a:solidFill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3541016" y="3949030"/>
            <a:ext cx="53001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Один из самых знаменитых отрывков балета «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Лебединое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озеро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».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Во всём мире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многие могут не только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напеть эту лёгкую и запоминающуюся мелодию, но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показать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некоторые движения танца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256" y="1183203"/>
            <a:ext cx="4401693" cy="28105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28650" y="188771"/>
            <a:ext cx="7886700" cy="63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Танец маленьких лебедей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565" y="6209178"/>
            <a:ext cx="396000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3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писок"/>
          <p:cNvSpPr>
            <a:spLocks noGrp="1"/>
          </p:cNvSpPr>
          <p:nvPr>
            <p:ph idx="1"/>
          </p:nvPr>
        </p:nvSpPr>
        <p:spPr>
          <a:xfrm>
            <a:off x="628649" y="909737"/>
            <a:ext cx="811610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1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титульный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дети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5"/>
              </a:rPr>
              <a:t>голубой</a:t>
            </a:r>
            <a:r>
              <a:rPr lang="ru-RU" sz="1800" dirty="0" smtClean="0">
                <a:solidFill>
                  <a:srgbClr val="1C476E"/>
                </a:solidFill>
              </a:rPr>
              <a:t> </a:t>
            </a:r>
            <a:endParaRPr lang="ru-RU" sz="1800" dirty="0">
              <a:solidFill>
                <a:srgbClr val="1C476E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1C476E"/>
                </a:solidFill>
              </a:rPr>
              <a:t>Слайд 3 </a:t>
            </a:r>
            <a:r>
              <a:rPr lang="ru-RU" sz="1800" dirty="0" smtClean="0">
                <a:solidFill>
                  <a:srgbClr val="1C476E"/>
                </a:solidFill>
                <a:hlinkClick r:id="rId6"/>
              </a:rPr>
              <a:t>коробка</a:t>
            </a:r>
            <a:r>
              <a:rPr lang="ru-RU" sz="1800" dirty="0" smtClean="0">
                <a:solidFill>
                  <a:srgbClr val="1C476E"/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7"/>
              </a:rPr>
              <a:t>салют</a:t>
            </a:r>
            <a:r>
              <a:rPr lang="ru-RU" sz="1800" dirty="0" smtClean="0">
                <a:solidFill>
                  <a:srgbClr val="1C476E"/>
                </a:solidFill>
              </a:rPr>
              <a:t>, клавиатура – рисунок из автофигур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1C476E"/>
                </a:solidFill>
              </a:rPr>
              <a:t>Слайд 4 </a:t>
            </a:r>
            <a:r>
              <a:rPr lang="ru-RU" sz="1800" dirty="0" smtClean="0">
                <a:solidFill>
                  <a:srgbClr val="1C476E"/>
                </a:solidFill>
                <a:hlinkClick r:id="rId8"/>
              </a:rPr>
              <a:t>текст</a:t>
            </a:r>
            <a:r>
              <a:rPr lang="ru-RU" sz="1800" dirty="0" smtClean="0">
                <a:solidFill>
                  <a:srgbClr val="1C476E"/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9"/>
              </a:rPr>
              <a:t>хор</a:t>
            </a:r>
            <a:r>
              <a:rPr lang="ru-RU" sz="1800" dirty="0" smtClean="0">
                <a:solidFill>
                  <a:srgbClr val="1C476E"/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10"/>
              </a:rPr>
              <a:t>Глинка</a:t>
            </a:r>
            <a:r>
              <a:rPr lang="ru-RU" sz="1800" dirty="0" smtClean="0">
                <a:solidFill>
                  <a:srgbClr val="1C476E"/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11"/>
              </a:rPr>
              <a:t>фотоаппарат</a:t>
            </a:r>
            <a:r>
              <a:rPr lang="ru-RU" sz="1800" dirty="0" smtClean="0">
                <a:solidFill>
                  <a:srgbClr val="1C476E"/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12"/>
              </a:rPr>
              <a:t>граммофон</a:t>
            </a:r>
            <a:r>
              <a:rPr lang="ru-RU" sz="1800" dirty="0" smtClean="0">
                <a:solidFill>
                  <a:srgbClr val="1C476E"/>
                </a:solidFill>
              </a:rPr>
              <a:t>, аудио эффекты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1C476E"/>
                </a:solidFill>
              </a:rPr>
              <a:t>д</a:t>
            </a:r>
            <a:r>
              <a:rPr lang="ru-RU" sz="1800" dirty="0" smtClean="0">
                <a:solidFill>
                  <a:srgbClr val="1C476E"/>
                </a:solidFill>
              </a:rPr>
              <a:t>ля подтверждения правильного и неверных ответов созданы в конструкторе </a:t>
            </a:r>
            <a:r>
              <a:rPr lang="en-US" sz="1800" dirty="0" smtClean="0">
                <a:solidFill>
                  <a:srgbClr val="1C476E"/>
                </a:solidFill>
                <a:hlinkClick r:id="rId13"/>
              </a:rPr>
              <a:t>diforb.com</a:t>
            </a:r>
            <a:r>
              <a:rPr lang="ru-RU" sz="1800" dirty="0" smtClean="0">
                <a:solidFill>
                  <a:srgbClr val="1C476E"/>
                </a:solidFill>
              </a:rPr>
              <a:t> (+ слайды 5-12), </a:t>
            </a:r>
            <a:r>
              <a:rPr lang="ru-RU" sz="1800" dirty="0" smtClean="0">
                <a:solidFill>
                  <a:srgbClr val="1C476E"/>
                </a:solidFill>
                <a:hlinkClick r:id="rId14"/>
              </a:rPr>
              <a:t>аудио</a:t>
            </a:r>
            <a:endParaRPr lang="ru-RU" sz="1800" dirty="0" smtClean="0">
              <a:solidFill>
                <a:srgbClr val="1C476E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1C476E"/>
                </a:solidFill>
              </a:rPr>
              <a:t>Слайд 5 </a:t>
            </a:r>
            <a:r>
              <a:rPr lang="ru-RU" sz="1800" dirty="0" smtClean="0">
                <a:solidFill>
                  <a:srgbClr val="1C476E"/>
                </a:solidFill>
                <a:hlinkClick r:id="rId15"/>
              </a:rPr>
              <a:t>текст</a:t>
            </a:r>
            <a:r>
              <a:rPr lang="ru-RU" sz="1800" dirty="0" smtClean="0">
                <a:solidFill>
                  <a:srgbClr val="1C476E"/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16"/>
              </a:rPr>
              <a:t>памятник Шопену</a:t>
            </a:r>
            <a:r>
              <a:rPr lang="ru-RU" sz="1800" dirty="0" smtClean="0">
                <a:solidFill>
                  <a:srgbClr val="1C476E"/>
                </a:solidFill>
              </a:rPr>
              <a:t>, </a:t>
            </a:r>
            <a:r>
              <a:rPr lang="ru-RU" sz="1800" dirty="0" smtClean="0">
                <a:solidFill>
                  <a:srgbClr val="1C476E"/>
                </a:solidFill>
                <a:hlinkClick r:id="rId17"/>
              </a:rPr>
              <a:t>Шопен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18"/>
              </a:rPr>
              <a:t>аудио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6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19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0"/>
              </a:rPr>
              <a:t>симфония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Шостакович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2"/>
              </a:rPr>
              <a:t>аудио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7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3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4"/>
              </a:rPr>
              <a:t>шмель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5"/>
              </a:rPr>
              <a:t>Римский-Корсаков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6"/>
              </a:rPr>
              <a:t>аудио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8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7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8"/>
              </a:rPr>
              <a:t>за роялем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29"/>
              </a:rPr>
              <a:t>Бетховен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0"/>
              </a:rPr>
              <a:t>аудио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9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1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2"/>
              </a:rPr>
              <a:t>оркестр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3"/>
              </a:rPr>
              <a:t>Моцарт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4"/>
              </a:rPr>
              <a:t>аудио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10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5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6"/>
              </a:rPr>
              <a:t>картина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hlinkClick r:id="rId37"/>
              </a:rPr>
              <a:t>Шуберт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8"/>
              </a:rPr>
              <a:t>аудио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11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39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0"/>
              </a:rPr>
              <a:t>балет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1"/>
              </a:rPr>
              <a:t>Прокофьев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2"/>
              </a:rPr>
              <a:t>аудио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12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3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4"/>
              </a:rPr>
              <a:t>орган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5"/>
              </a:rPr>
              <a:t>Бах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6"/>
              </a:rPr>
              <a:t>аудио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Слайд 13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7"/>
              </a:rPr>
              <a:t>текст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8"/>
              </a:rPr>
              <a:t>Чайковский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hlinkClick r:id="rId49"/>
              </a:rPr>
              <a:t>видео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0121" y="188771"/>
            <a:ext cx="7886700" cy="63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Используемые ресурсы</a:t>
            </a:r>
            <a:endParaRPr lang="ru-RU" sz="3600" b="1" dirty="0">
              <a:solidFill>
                <a:srgbClr val="5B9BD5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02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9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405385151"/>
              </p:ext>
            </p:extLst>
          </p:nvPr>
        </p:nvGraphicFramePr>
        <p:xfrm>
          <a:off x="638548" y="826535"/>
          <a:ext cx="7866904" cy="565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628650" y="188771"/>
            <a:ext cx="7886700" cy="637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Правила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лавиши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"/>
          <a:stretch/>
        </p:blipFill>
        <p:spPr>
          <a:xfrm>
            <a:off x="717197" y="1856095"/>
            <a:ext cx="7596000" cy="370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заголовок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6000" y="210844"/>
            <a:ext cx="7632000" cy="111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до">
            <a:hlinkClick r:id="rId5" action="ppaction://hlinksldjump"/>
          </p:cNvPr>
          <p:cNvSpPr/>
          <p:nvPr/>
        </p:nvSpPr>
        <p:spPr>
          <a:xfrm>
            <a:off x="717196" y="1856095"/>
            <a:ext cx="817200" cy="3708000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фа">
            <a:hlinkClick r:id="rId6" action="ppaction://hlinksldjump"/>
          </p:cNvPr>
          <p:cNvSpPr/>
          <p:nvPr/>
        </p:nvSpPr>
        <p:spPr>
          <a:xfrm>
            <a:off x="3245475" y="1856095"/>
            <a:ext cx="864000" cy="3708000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соль">
            <a:hlinkClick r:id="rId7" action="ppaction://hlinksldjump"/>
          </p:cNvPr>
          <p:cNvSpPr/>
          <p:nvPr/>
        </p:nvSpPr>
        <p:spPr>
          <a:xfrm>
            <a:off x="4108360" y="1856095"/>
            <a:ext cx="864000" cy="370800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ре2">
            <a:hlinkClick r:id="rId8" action="ppaction://hlinksldjump"/>
          </p:cNvPr>
          <p:cNvSpPr/>
          <p:nvPr/>
        </p:nvSpPr>
        <p:spPr>
          <a:xfrm>
            <a:off x="7515201" y="1856095"/>
            <a:ext cx="806400" cy="370800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ля">
            <a:hlinkClick r:id="rId9" action="ppaction://hlinksldjump"/>
          </p:cNvPr>
          <p:cNvSpPr/>
          <p:nvPr/>
        </p:nvSpPr>
        <p:spPr>
          <a:xfrm>
            <a:off x="4972358" y="1856095"/>
            <a:ext cx="828000" cy="3708000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0" name="ми">
            <a:hlinkClick r:id="rId10" action="ppaction://hlinksldjump"/>
          </p:cNvPr>
          <p:cNvSpPr/>
          <p:nvPr/>
        </p:nvSpPr>
        <p:spPr>
          <a:xfrm>
            <a:off x="2380078" y="1856095"/>
            <a:ext cx="865397" cy="370800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ре">
            <a:hlinkClick r:id="rId11" action="ppaction://hlinksldjump"/>
          </p:cNvPr>
          <p:cNvSpPr/>
          <p:nvPr/>
        </p:nvSpPr>
        <p:spPr>
          <a:xfrm>
            <a:off x="1533349" y="1856095"/>
            <a:ext cx="864000" cy="3708000"/>
          </a:xfrm>
          <a:prstGeom prst="rect">
            <a:avLst/>
          </a:prstGeom>
          <a:solidFill>
            <a:srgbClr val="C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9" name="коробка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5" y="4309990"/>
            <a:ext cx="2232000" cy="22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до2">
            <a:hlinkClick r:id="rId14" action="ppaction://hlinksldjump"/>
          </p:cNvPr>
          <p:cNvSpPr/>
          <p:nvPr/>
        </p:nvSpPr>
        <p:spPr>
          <a:xfrm>
            <a:off x="6670086" y="1856095"/>
            <a:ext cx="860400" cy="3726000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си">
            <a:hlinkClick r:id="rId15" action="ppaction://hlinksldjump"/>
          </p:cNvPr>
          <p:cNvSpPr/>
          <p:nvPr/>
        </p:nvSpPr>
        <p:spPr>
          <a:xfrm>
            <a:off x="5807373" y="1856095"/>
            <a:ext cx="864327" cy="3708000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7" name="Группа 6"/>
          <p:cNvGrpSpPr/>
          <p:nvPr/>
        </p:nvGrpSpPr>
        <p:grpSpPr>
          <a:xfrm>
            <a:off x="1313645" y="1856094"/>
            <a:ext cx="6420390" cy="2250000"/>
            <a:chOff x="1313645" y="1843215"/>
            <a:chExt cx="6420390" cy="2257200"/>
          </a:xfrm>
        </p:grpSpPr>
        <p:sp>
          <p:nvSpPr>
            <p:cNvPr id="3" name="1"/>
            <p:cNvSpPr/>
            <p:nvPr/>
          </p:nvSpPr>
          <p:spPr>
            <a:xfrm>
              <a:off x="1313645" y="1843215"/>
              <a:ext cx="425003" cy="22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2"/>
            <p:cNvSpPr/>
            <p:nvPr/>
          </p:nvSpPr>
          <p:spPr>
            <a:xfrm>
              <a:off x="2176593" y="1843215"/>
              <a:ext cx="425003" cy="22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3"/>
            <p:cNvSpPr/>
            <p:nvPr/>
          </p:nvSpPr>
          <p:spPr>
            <a:xfrm>
              <a:off x="3885933" y="1843215"/>
              <a:ext cx="425003" cy="22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4"/>
            <p:cNvSpPr/>
            <p:nvPr/>
          </p:nvSpPr>
          <p:spPr>
            <a:xfrm>
              <a:off x="4749931" y="1843215"/>
              <a:ext cx="425003" cy="22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5"/>
            <p:cNvSpPr/>
            <p:nvPr/>
          </p:nvSpPr>
          <p:spPr>
            <a:xfrm>
              <a:off x="5612644" y="1843215"/>
              <a:ext cx="425003" cy="22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6"/>
            <p:cNvSpPr/>
            <p:nvPr/>
          </p:nvSpPr>
          <p:spPr>
            <a:xfrm>
              <a:off x="7309032" y="1843215"/>
              <a:ext cx="425003" cy="22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салют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8" y="1659433"/>
            <a:ext cx="2913209" cy="34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2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4" grpId="0" animBg="1"/>
      <p:bldP spid="26" grpId="0" animBg="1"/>
      <p:bldP spid="20" grpId="0" animBg="1"/>
      <p:bldP spid="18" grpId="0" animBg="1"/>
      <p:bldP spid="25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ответ"/>
          <p:cNvGrpSpPr/>
          <p:nvPr/>
        </p:nvGrpSpPr>
        <p:grpSpPr>
          <a:xfrm>
            <a:off x="576" y="45001"/>
            <a:ext cx="9142848" cy="6767999"/>
            <a:chOff x="-253341" y="1658603"/>
            <a:chExt cx="9142848" cy="676799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3341" y="1658603"/>
              <a:ext cx="9142848" cy="67679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Группа 22"/>
            <p:cNvGrpSpPr/>
            <p:nvPr/>
          </p:nvGrpSpPr>
          <p:grpSpPr>
            <a:xfrm>
              <a:off x="2722854" y="3333761"/>
              <a:ext cx="5804712" cy="4045716"/>
              <a:chOff x="2749889" y="2110683"/>
              <a:chExt cx="5804712" cy="4045716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2749889" y="4586739"/>
                <a:ext cx="580471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Музыкальное </a:t>
                </a:r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произведение, русского композитора. 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Песня была государственным гимном Российской </a:t>
                </a:r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Федерации с 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1990 по 2001 годы</a:t>
                </a:r>
              </a:p>
            </p:txBody>
          </p:sp>
          <p:pic>
            <p:nvPicPr>
              <p:cNvPr id="25" name="хор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4043177" y="2110683"/>
                <a:ext cx="3218136" cy="2304000"/>
              </a:xfrm>
              <a:prstGeom prst="round2Diag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127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 useBgFill="1">
        <p:nvSpPr>
          <p:cNvPr id="14" name="верно"/>
          <p:cNvSpPr/>
          <p:nvPr/>
        </p:nvSpPr>
        <p:spPr>
          <a:xfrm>
            <a:off x="4296263" y="4111402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Патриотическая песня</a:t>
            </a:r>
          </a:p>
        </p:txBody>
      </p:sp>
      <p:pic>
        <p:nvPicPr>
          <p:cNvPr id="22" name="фотоаппарат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70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граммофон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sp useBgFill="1">
        <p:nvSpPr>
          <p:cNvPr id="12" name="3"/>
          <p:cNvSpPr/>
          <p:nvPr/>
        </p:nvSpPr>
        <p:spPr>
          <a:xfrm>
            <a:off x="4296263" y="563443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Фантазия-экспромт</a:t>
            </a:r>
            <a:endParaRPr lang="ru-RU" sz="2400" dirty="0">
              <a:solidFill>
                <a:srgbClr val="5B9BD5">
                  <a:lumMod val="50000"/>
                </a:srgbClr>
              </a:solidFill>
              <a:cs typeface="Arial" pitchFamily="34" charset="0"/>
            </a:endParaRPr>
          </a:p>
        </p:txBody>
      </p:sp>
      <p:sp useBgFill="1">
        <p:nvSpPr>
          <p:cNvPr id="13" name="2"/>
          <p:cNvSpPr/>
          <p:nvPr/>
        </p:nvSpPr>
        <p:spPr>
          <a:xfrm>
            <a:off x="4296263" y="2928749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К </a:t>
            </a:r>
            <a:r>
              <a:rPr lang="ru-RU" sz="2400" dirty="0" err="1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Элизе</a:t>
            </a:r>
            <a:endParaRPr lang="ru-RU" sz="2400" dirty="0">
              <a:solidFill>
                <a:srgbClr val="5B9BD5">
                  <a:lumMod val="50000"/>
                </a:srgbClr>
              </a:solidFill>
              <a:cs typeface="Arial" pitchFamily="34" charset="0"/>
            </a:endParaRPr>
          </a:p>
        </p:txBody>
      </p:sp>
      <p:sp useBgFill="1">
        <p:nvSpPr>
          <p:cNvPr id="15" name="1"/>
          <p:cNvSpPr/>
          <p:nvPr/>
        </p:nvSpPr>
        <p:spPr>
          <a:xfrm>
            <a:off x="4296263" y="1746096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Полёт шмеля</a:t>
            </a:r>
            <a:endParaRPr lang="ru-RU" sz="2400" dirty="0">
              <a:solidFill>
                <a:srgbClr val="5B9BD5">
                  <a:lumMod val="50000"/>
                </a:srgbClr>
              </a:solidFill>
              <a:cs typeface="Arial" pitchFamily="34" charset="0"/>
            </a:endParaRPr>
          </a:p>
        </p:txBody>
      </p:sp>
      <p:sp useBgFill="1">
        <p:nvSpPr>
          <p:cNvPr id="18" name="4"/>
          <p:cNvSpPr/>
          <p:nvPr/>
        </p:nvSpPr>
        <p:spPr>
          <a:xfrm>
            <a:off x="4296263" y="5294053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Ленинградская симфония</a:t>
            </a:r>
            <a:endParaRPr lang="ru-RU" sz="2400" dirty="0">
              <a:solidFill>
                <a:srgbClr val="5B9BD5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19" name="Рисунок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Глинка"/>
          <p:cNvGrpSpPr/>
          <p:nvPr/>
        </p:nvGrpSpPr>
        <p:grpSpPr>
          <a:xfrm>
            <a:off x="317374" y="882386"/>
            <a:ext cx="2988000" cy="5093228"/>
            <a:chOff x="262782" y="883052"/>
            <a:chExt cx="2988000" cy="5093228"/>
          </a:xfrm>
        </p:grpSpPr>
        <p:sp useBgFill="1">
          <p:nvSpPr>
            <p:cNvPr id="16" name="Волна 15"/>
            <p:cNvSpPr/>
            <p:nvPr/>
          </p:nvSpPr>
          <p:spPr>
            <a:xfrm>
              <a:off x="496782" y="4824280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7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М. И. Глинка </a:t>
              </a:r>
            </a:p>
            <a:p>
              <a:pPr algn="ctr">
                <a:lnSpc>
                  <a:spcPct val="90000"/>
                </a:lnSpc>
              </a:pPr>
              <a:endParaRPr lang="ru-RU" sz="2400" b="1" dirty="0">
                <a:solidFill>
                  <a:srgbClr val="1C476E"/>
                </a:solidFill>
              </a:endParaRPr>
            </a:p>
          </p:txBody>
        </p:sp>
        <p:pic>
          <p:nvPicPr>
            <p:cNvPr id="3" name="Глинка"/>
            <p:cNvPicPr>
              <a:picLocks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782" y="883052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792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0104 -0.5122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ответ"/>
          <p:cNvGrpSpPr/>
          <p:nvPr/>
        </p:nvGrpSpPr>
        <p:grpSpPr>
          <a:xfrm>
            <a:off x="576" y="45000"/>
            <a:ext cx="9142848" cy="6768000"/>
            <a:chOff x="-302985" y="1613597"/>
            <a:chExt cx="9142848" cy="6768000"/>
          </a:xfrm>
        </p:grpSpPr>
        <p:pic>
          <p:nvPicPr>
            <p:cNvPr id="38" name="свет"/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2985" y="1613597"/>
              <a:ext cx="9142848" cy="676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" name="Группа 38"/>
            <p:cNvGrpSpPr/>
            <p:nvPr/>
          </p:nvGrpSpPr>
          <p:grpSpPr>
            <a:xfrm>
              <a:off x="2684217" y="3201814"/>
              <a:ext cx="5804712" cy="4740114"/>
              <a:chOff x="2711252" y="1978736"/>
              <a:chExt cx="5804712" cy="4740114"/>
            </a:xfrm>
          </p:grpSpPr>
          <p:sp>
            <p:nvSpPr>
              <p:cNvPr id="40" name="текст"/>
              <p:cNvSpPr/>
              <p:nvPr/>
            </p:nvSpPr>
            <p:spPr>
              <a:xfrm>
                <a:off x="2711252" y="4041194"/>
                <a:ext cx="5804712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Автор завещал 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уничтожить </a:t>
                </a:r>
                <a:endParaRPr lang="ru-RU" sz="2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фантазию-экспромт (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как и </a:t>
                </a:r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другие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endParaRPr lang="ru-RU" sz="2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не 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опубликованные </a:t>
                </a:r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при жизни композитора произведения).</a:t>
                </a:r>
              </a:p>
              <a:p>
                <a:pPr algn="ctr"/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Но 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его близкий друг через 6 лет </a:t>
                </a:r>
                <a:endParaRPr lang="ru-RU" sz="2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после 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смерти </a:t>
                </a:r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гения опубликовал</a:t>
                </a:r>
              </a:p>
              <a:p>
                <a:pPr algn="ctr"/>
                <a:r>
                  <a:rPr lang="ru-RU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ru-RU" sz="2400" dirty="0">
                    <a:solidFill>
                      <a:schemeClr val="accent1">
                        <a:lumMod val="50000"/>
                      </a:schemeClr>
                    </a:solidFill>
                  </a:rPr>
                  <a:t>этот музыкальный шедевр</a:t>
                </a:r>
              </a:p>
            </p:txBody>
          </p:sp>
          <p:pic>
            <p:nvPicPr>
              <p:cNvPr id="41" name="памятник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11918" y="1978736"/>
                <a:ext cx="3003380" cy="2052000"/>
              </a:xfrm>
              <a:prstGeom prst="round2Diag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127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" name="фотоаппарат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 useBgFill="1">
        <p:nvSpPr>
          <p:cNvPr id="30" name="верно"/>
          <p:cNvSpPr/>
          <p:nvPr/>
        </p:nvSpPr>
        <p:spPr>
          <a:xfrm>
            <a:off x="4296263" y="2923800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Фантазия-экспромт</a:t>
            </a:r>
          </a:p>
        </p:txBody>
      </p:sp>
      <p:pic>
        <p:nvPicPr>
          <p:cNvPr id="21" name="граммофон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sp useBgFill="1">
        <p:nvSpPr>
          <p:cNvPr id="24" name="4"/>
          <p:cNvSpPr/>
          <p:nvPr/>
        </p:nvSpPr>
        <p:spPr>
          <a:xfrm>
            <a:off x="4296263" y="5286580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  <a:cs typeface="Arial" pitchFamily="34" charset="0"/>
              </a:rPr>
              <a:t>Ленинградская симфония</a:t>
            </a:r>
            <a:endParaRPr lang="ru-RU" sz="2400" dirty="0">
              <a:solidFill>
                <a:srgbClr val="5B9BD5">
                  <a:lumMod val="50000"/>
                </a:srgbClr>
              </a:solidFill>
              <a:cs typeface="Arial" pitchFamily="34" charset="0"/>
            </a:endParaRPr>
          </a:p>
        </p:txBody>
      </p:sp>
      <p:sp useBgFill="1">
        <p:nvSpPr>
          <p:cNvPr id="28" name="3"/>
          <p:cNvSpPr/>
          <p:nvPr/>
        </p:nvSpPr>
        <p:spPr>
          <a:xfrm>
            <a:off x="4296263" y="561022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Патриотическая песня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29" name="2"/>
          <p:cNvSpPr/>
          <p:nvPr/>
        </p:nvSpPr>
        <p:spPr>
          <a:xfrm>
            <a:off x="4296263" y="4105189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Полёт шмеля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31" name="1"/>
          <p:cNvSpPr/>
          <p:nvPr/>
        </p:nvSpPr>
        <p:spPr>
          <a:xfrm>
            <a:off x="4296263" y="1742411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Аве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М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ария 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портрет"/>
          <p:cNvGrpSpPr/>
          <p:nvPr/>
        </p:nvGrpSpPr>
        <p:grpSpPr>
          <a:xfrm>
            <a:off x="325889" y="876591"/>
            <a:ext cx="2988000" cy="5104819"/>
            <a:chOff x="324297" y="883052"/>
            <a:chExt cx="2988000" cy="5104819"/>
          </a:xfrm>
        </p:grpSpPr>
        <p:pic>
          <p:nvPicPr>
            <p:cNvPr id="26" name="Шопен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297" y="883052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27" name="Волна 26"/>
            <p:cNvSpPr/>
            <p:nvPr/>
          </p:nvSpPr>
          <p:spPr>
            <a:xfrm>
              <a:off x="558297" y="4835871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Ф. Ф. Шопен </a:t>
              </a:r>
              <a:endParaRPr lang="ru-RU" sz="2400" b="1" dirty="0">
                <a:solidFill>
                  <a:srgbClr val="1C476E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9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104 -0.3439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ответ"/>
          <p:cNvGrpSpPr/>
          <p:nvPr/>
        </p:nvGrpSpPr>
        <p:grpSpPr>
          <a:xfrm>
            <a:off x="576" y="45000"/>
            <a:ext cx="9142848" cy="6768000"/>
            <a:chOff x="15329" y="-164462"/>
            <a:chExt cx="9142848" cy="6768000"/>
          </a:xfrm>
        </p:grpSpPr>
        <p:pic>
          <p:nvPicPr>
            <p:cNvPr id="16" name="свет"/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9" y="-164462"/>
              <a:ext cx="9142848" cy="6768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1" name="текст"/>
            <p:cNvSpPr/>
            <p:nvPr/>
          </p:nvSpPr>
          <p:spPr>
            <a:xfrm>
              <a:off x="2978979" y="3414903"/>
              <a:ext cx="5841298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«Нашей победе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над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фашизмом…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 моему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любимому городу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Ленинграду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,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я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посвящаю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седьмую симфонию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»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-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писал автор. В день премьеры,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в блокадном Ленинграде, симфония звучала в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каждом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доме по радио,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на улицах через громкоговорители</a:t>
              </a:r>
            </a:p>
          </p:txBody>
        </p:sp>
        <p:pic>
          <p:nvPicPr>
            <p:cNvPr id="7" name="блокада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8670" y="1428779"/>
              <a:ext cx="2488882" cy="1908000"/>
            </a:xfrm>
            <a:prstGeom prst="round2DiagRect">
              <a:avLst>
                <a:gd name="adj1" fmla="val 12645"/>
                <a:gd name="adj2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 useBgFill="1">
        <p:nvSpPr>
          <p:cNvPr id="19" name="верно"/>
          <p:cNvSpPr/>
          <p:nvPr/>
        </p:nvSpPr>
        <p:spPr>
          <a:xfrm>
            <a:off x="4295229" y="563443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Ленинградская симфония</a:t>
            </a:r>
          </a:p>
        </p:txBody>
      </p:sp>
      <p:pic>
        <p:nvPicPr>
          <p:cNvPr id="14" name="фотоаппарат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313054" y="882002"/>
            <a:ext cx="2988000" cy="5093995"/>
            <a:chOff x="369953" y="883052"/>
            <a:chExt cx="2988000" cy="5093995"/>
          </a:xfrm>
        </p:grpSpPr>
        <p:pic>
          <p:nvPicPr>
            <p:cNvPr id="24" name="Шостаков"/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953" y="883052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27" name="Волна 26"/>
            <p:cNvSpPr/>
            <p:nvPr/>
          </p:nvSpPr>
          <p:spPr>
            <a:xfrm>
              <a:off x="603953" y="4825047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Д. Д. Шостакович</a:t>
              </a:r>
            </a:p>
          </p:txBody>
        </p:sp>
      </p:grpSp>
      <p:pic>
        <p:nvPicPr>
          <p:cNvPr id="22" name="граммофон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sp useBgFill="1">
        <p:nvSpPr>
          <p:cNvPr id="12" name="3"/>
          <p:cNvSpPr/>
          <p:nvPr/>
        </p:nvSpPr>
        <p:spPr>
          <a:xfrm>
            <a:off x="4295229" y="4106899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Вальс из балета «Золушка»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3" name="2"/>
          <p:cNvSpPr/>
          <p:nvPr/>
        </p:nvSpPr>
        <p:spPr>
          <a:xfrm>
            <a:off x="4295229" y="292574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Токката и фуга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ре минор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5" name="1"/>
          <p:cNvSpPr/>
          <p:nvPr/>
        </p:nvSpPr>
        <p:spPr>
          <a:xfrm>
            <a:off x="4295229" y="1744595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К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Элизе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8" name="4"/>
          <p:cNvSpPr/>
          <p:nvPr/>
        </p:nvSpPr>
        <p:spPr>
          <a:xfrm>
            <a:off x="4295229" y="5288051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Полёт шмеля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0" name="Рисунок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0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ответ"/>
          <p:cNvGrpSpPr/>
          <p:nvPr/>
        </p:nvGrpSpPr>
        <p:grpSpPr>
          <a:xfrm>
            <a:off x="576" y="45000"/>
            <a:ext cx="9142848" cy="6768000"/>
            <a:chOff x="103799" y="-193957"/>
            <a:chExt cx="9142848" cy="6768000"/>
          </a:xfrm>
        </p:grpSpPr>
        <p:pic>
          <p:nvPicPr>
            <p:cNvPr id="22" name="свет"/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99" y="-193957"/>
              <a:ext cx="9142848" cy="6768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3" name="Прямоугольник 22"/>
            <p:cNvSpPr/>
            <p:nvPr/>
          </p:nvSpPr>
          <p:spPr>
            <a:xfrm>
              <a:off x="3091113" y="3344748"/>
              <a:ext cx="5841298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Композитор сумел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музыкальными средствами передать полёт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и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даже жужжание насекомого. Этот эпизод 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из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оперы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«Сказка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о царе </a:t>
              </a:r>
              <a:r>
                <a:rPr lang="ru-RU" sz="2400" dirty="0" err="1">
                  <a:solidFill>
                    <a:schemeClr val="accent1">
                      <a:lumMod val="50000"/>
                    </a:schemeClr>
                  </a:solidFill>
                </a:rPr>
                <a:t>Салтане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» (невероятно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быстрый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по темпу исполнения),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стал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самым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известным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в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мире произведением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автора</a:t>
              </a:r>
              <a:endParaRPr lang="ru-RU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5" name="жук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662018" y="1435581"/>
              <a:ext cx="2699489" cy="1836000"/>
            </a:xfrm>
            <a:prstGeom prst="round2DiagRect">
              <a:avLst>
                <a:gd name="adj1" fmla="val 20575"/>
                <a:gd name="adj2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 useBgFill="1">
        <p:nvSpPr>
          <p:cNvPr id="14" name="верно"/>
          <p:cNvSpPr/>
          <p:nvPr/>
        </p:nvSpPr>
        <p:spPr>
          <a:xfrm>
            <a:off x="4296263" y="4102393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Полёт шмеля</a:t>
            </a:r>
          </a:p>
        </p:txBody>
      </p:sp>
      <p:pic>
        <p:nvPicPr>
          <p:cNvPr id="32" name="фотоаппарат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граммофон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sp useBgFill="1">
        <p:nvSpPr>
          <p:cNvPr id="13" name="2"/>
          <p:cNvSpPr/>
          <p:nvPr/>
        </p:nvSpPr>
        <p:spPr>
          <a:xfrm>
            <a:off x="4296263" y="2923720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Фантазия-экспромт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5" name="3"/>
          <p:cNvSpPr/>
          <p:nvPr/>
        </p:nvSpPr>
        <p:spPr>
          <a:xfrm>
            <a:off x="4296263" y="174504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Аве Мария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7" name="4"/>
          <p:cNvSpPr/>
          <p:nvPr/>
        </p:nvSpPr>
        <p:spPr>
          <a:xfrm>
            <a:off x="4296263" y="566374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Ленинградская симфония</a:t>
            </a:r>
          </a:p>
        </p:txBody>
      </p:sp>
      <p:sp useBgFill="1">
        <p:nvSpPr>
          <p:cNvPr id="18" name="1"/>
          <p:cNvSpPr/>
          <p:nvPr/>
        </p:nvSpPr>
        <p:spPr>
          <a:xfrm>
            <a:off x="4296263" y="5281065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К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Элизе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Группа 28"/>
          <p:cNvGrpSpPr/>
          <p:nvPr/>
        </p:nvGrpSpPr>
        <p:grpSpPr>
          <a:xfrm>
            <a:off x="322400" y="882718"/>
            <a:ext cx="2988000" cy="5092565"/>
            <a:chOff x="266216" y="792900"/>
            <a:chExt cx="2988000" cy="5092565"/>
          </a:xfrm>
        </p:grpSpPr>
        <p:pic>
          <p:nvPicPr>
            <p:cNvPr id="30" name="Римский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216" y="792900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31" name="Волна 30"/>
            <p:cNvSpPr/>
            <p:nvPr/>
          </p:nvSpPr>
          <p:spPr>
            <a:xfrm>
              <a:off x="500216" y="4733465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Н. А. Римский-Корсаков </a:t>
              </a:r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2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00104 -0.5122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ответ"/>
          <p:cNvGrpSpPr/>
          <p:nvPr/>
        </p:nvGrpSpPr>
        <p:grpSpPr>
          <a:xfrm>
            <a:off x="568" y="45000"/>
            <a:ext cx="9142865" cy="6768000"/>
            <a:chOff x="-30050" y="-16321"/>
            <a:chExt cx="9142865" cy="6768000"/>
          </a:xfrm>
        </p:grpSpPr>
        <p:pic>
          <p:nvPicPr>
            <p:cNvPr id="33" name="свет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050" y="-16321"/>
              <a:ext cx="9142865" cy="67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Прямоугольник 33"/>
            <p:cNvSpPr/>
            <p:nvPr/>
          </p:nvSpPr>
          <p:spPr>
            <a:xfrm>
              <a:off x="2931311" y="4130683"/>
              <a:ext cx="58412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З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наменитая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фортепианная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пьеса, </a:t>
              </a:r>
            </a:p>
            <a:p>
              <a:pPr algn="ctr"/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м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ногие десятилетия один из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самых известных шедевров мировой музыки.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«К </a:t>
              </a:r>
              <a:r>
                <a:rPr lang="ru-RU" sz="2400" dirty="0" err="1" smtClean="0">
                  <a:solidFill>
                    <a:schemeClr val="accent1">
                      <a:lumMod val="50000"/>
                    </a:schemeClr>
                  </a:solidFill>
                </a:rPr>
                <a:t>Элизе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» входит в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обязательную программу произведений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в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музыкальных школах всего мира</a:t>
              </a:r>
            </a:p>
          </p:txBody>
        </p:sp>
        <p:pic>
          <p:nvPicPr>
            <p:cNvPr id="35" name="Джульетта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9127" y="1517404"/>
              <a:ext cx="3725666" cy="2602065"/>
            </a:xfrm>
            <a:prstGeom prst="round2DiagRect">
              <a:avLst>
                <a:gd name="adj1" fmla="val 10224"/>
                <a:gd name="adj2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325889" y="888827"/>
            <a:ext cx="2988000" cy="5080347"/>
            <a:chOff x="324297" y="883053"/>
            <a:chExt cx="2988000" cy="5080347"/>
          </a:xfrm>
        </p:grpSpPr>
        <p:pic>
          <p:nvPicPr>
            <p:cNvPr id="20" name="Бетховен"/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4297" y="883053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28" name="Волна 27"/>
            <p:cNvSpPr/>
            <p:nvPr/>
          </p:nvSpPr>
          <p:spPr>
            <a:xfrm>
              <a:off x="558297" y="4811400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Л. Бетховен </a:t>
              </a:r>
              <a:endParaRPr lang="ru-RU" sz="2400" b="1" dirty="0">
                <a:solidFill>
                  <a:srgbClr val="1C476E"/>
                </a:solidFill>
              </a:endParaRPr>
            </a:p>
          </p:txBody>
        </p:sp>
      </p:grpSp>
      <p:pic>
        <p:nvPicPr>
          <p:cNvPr id="31" name="фотоаппарат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 useBgFill="1">
        <p:nvSpPr>
          <p:cNvPr id="12" name="3"/>
          <p:cNvSpPr/>
          <p:nvPr/>
        </p:nvSpPr>
        <p:spPr>
          <a:xfrm>
            <a:off x="4296263" y="56523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Токката и фуга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ре минор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3" name="2"/>
          <p:cNvSpPr/>
          <p:nvPr/>
        </p:nvSpPr>
        <p:spPr>
          <a:xfrm>
            <a:off x="4296263" y="292285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Вальс из балета «Золушка»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5" name="1"/>
          <p:cNvSpPr/>
          <p:nvPr/>
        </p:nvSpPr>
        <p:spPr>
          <a:xfrm>
            <a:off x="4296263" y="410166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Аве Мария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30" name="4"/>
          <p:cNvSpPr/>
          <p:nvPr/>
        </p:nvSpPr>
        <p:spPr>
          <a:xfrm>
            <a:off x="4296263" y="5280479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Симфония №40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8" name="верно"/>
          <p:cNvSpPr/>
          <p:nvPr/>
        </p:nvSpPr>
        <p:spPr>
          <a:xfrm>
            <a:off x="4296263" y="1744047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К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Элизе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4" name="граммофон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pic>
        <p:nvPicPr>
          <p:cNvPr id="22" name="Рисунок 2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7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00226 -0.1747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ответ"/>
          <p:cNvGrpSpPr/>
          <p:nvPr/>
        </p:nvGrpSpPr>
        <p:grpSpPr>
          <a:xfrm>
            <a:off x="568" y="45000"/>
            <a:ext cx="9142865" cy="6768000"/>
            <a:chOff x="-30050" y="-16321"/>
            <a:chExt cx="9142865" cy="676800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050" y="-16321"/>
              <a:ext cx="9142865" cy="67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2982827" y="3803403"/>
              <a:ext cx="584129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Композитор сочинил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симфонию </a:t>
              </a:r>
              <a:endParaRPr lang="ru-RU" sz="2400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в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надежде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заработать, исполняя её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на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концертах. Однако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концерты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так и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не были даны, а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симфония </a:t>
              </a:r>
            </a:p>
            <a:p>
              <a:pPr algn="ctr"/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не </a:t>
              </a:r>
              <a:r>
                <a:rPr lang="ru-RU" sz="2400" dirty="0">
                  <a:solidFill>
                    <a:schemeClr val="accent1">
                      <a:lumMod val="50000"/>
                    </a:schemeClr>
                  </a:solidFill>
                </a:rPr>
                <a:t>была исполнена при жизни </a:t>
              </a:r>
              <a:r>
                <a:rPr lang="ru-RU" sz="2400" dirty="0" smtClean="0">
                  <a:solidFill>
                    <a:schemeClr val="accent1">
                      <a:lumMod val="50000"/>
                    </a:schemeClr>
                  </a:solidFill>
                </a:rPr>
                <a:t>автора</a:t>
              </a:r>
              <a:endParaRPr lang="ru-RU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5" name="оркестр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3678743" y="1652997"/>
              <a:ext cx="4449466" cy="2006607"/>
            </a:xfrm>
            <a:prstGeom prst="round2DiagRect">
              <a:avLst>
                <a:gd name="adj1" fmla="val 10224"/>
                <a:gd name="adj2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 useBgFill="1">
        <p:nvSpPr>
          <p:cNvPr id="19" name="верно"/>
          <p:cNvSpPr/>
          <p:nvPr/>
        </p:nvSpPr>
        <p:spPr>
          <a:xfrm>
            <a:off x="4293295" y="563443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Симфония №40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325889" y="876863"/>
            <a:ext cx="2988000" cy="5091395"/>
            <a:chOff x="324297" y="885653"/>
            <a:chExt cx="2988000" cy="5091395"/>
          </a:xfrm>
        </p:grpSpPr>
        <p:pic>
          <p:nvPicPr>
            <p:cNvPr id="21" name="Моцарт"/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297" y="885653"/>
              <a:ext cx="2988000" cy="3960000"/>
            </a:xfrm>
            <a:prstGeom prst="ellipse">
              <a:avLst/>
            </a:prstGeom>
            <a:ln>
              <a:solidFill>
                <a:srgbClr val="BCB0B5"/>
              </a:solidFill>
            </a:ln>
            <a:effectLst/>
          </p:spPr>
        </p:pic>
        <p:sp useBgFill="1">
          <p:nvSpPr>
            <p:cNvPr id="29" name="Волна 28"/>
            <p:cNvSpPr/>
            <p:nvPr/>
          </p:nvSpPr>
          <p:spPr>
            <a:xfrm>
              <a:off x="558297" y="4825048"/>
              <a:ext cx="2520000" cy="1152000"/>
            </a:xfrm>
            <a:prstGeom prst="wave">
              <a:avLst/>
            </a:prstGeom>
            <a:effectLst>
              <a:innerShdw blurRad="88900">
                <a:prstClr val="black">
                  <a:alpha val="68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1C476E"/>
                  </a:solidFill>
                  <a:cs typeface="Arial" panose="020B0604020202020204" pitchFamily="34" charset="0"/>
                </a:rPr>
                <a:t>В. А. Моцарт</a:t>
              </a:r>
              <a:endParaRPr lang="ru-RU" sz="2400" b="1" dirty="0">
                <a:solidFill>
                  <a:srgbClr val="1C476E"/>
                </a:solidFill>
              </a:endParaRPr>
            </a:p>
          </p:txBody>
        </p:sp>
      </p:grpSp>
      <p:pic>
        <p:nvPicPr>
          <p:cNvPr id="32" name="фотоаппарат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7" y="5970082"/>
            <a:ext cx="871219" cy="6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граммофон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5" y="239443"/>
            <a:ext cx="944086" cy="1188000"/>
          </a:xfrm>
          <a:prstGeom prst="rect">
            <a:avLst/>
          </a:prstGeom>
        </p:spPr>
      </p:pic>
      <p:sp useBgFill="1">
        <p:nvSpPr>
          <p:cNvPr id="12" name="3"/>
          <p:cNvSpPr/>
          <p:nvPr/>
        </p:nvSpPr>
        <p:spPr>
          <a:xfrm>
            <a:off x="4293295" y="4099876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Вальс из балета «Золушка»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3" name="2"/>
          <p:cNvSpPr/>
          <p:nvPr/>
        </p:nvSpPr>
        <p:spPr>
          <a:xfrm>
            <a:off x="4293295" y="2921065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Полёт шмеля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15" name="1"/>
          <p:cNvSpPr/>
          <p:nvPr/>
        </p:nvSpPr>
        <p:spPr>
          <a:xfrm>
            <a:off x="4293295" y="1742254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Фантазия-экспромт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 useBgFill="1">
        <p:nvSpPr>
          <p:cNvPr id="31" name="4"/>
          <p:cNvSpPr/>
          <p:nvPr/>
        </p:nvSpPr>
        <p:spPr>
          <a:xfrm>
            <a:off x="4293295" y="5278685"/>
            <a:ext cx="3168000" cy="864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Токката и фуга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ре минор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79" y="6258082"/>
            <a:ext cx="551438" cy="3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7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902C4"/>
      </a:hlink>
      <a:folHlink>
        <a:srgbClr val="1F386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902C4"/>
      </a:hlink>
      <a:folHlink>
        <a:srgbClr val="1F386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654</Words>
  <Application>Microsoft Office PowerPoint</Application>
  <PresentationFormat>Экран (4:3)</PresentationFormat>
  <Paragraphs>151</Paragraphs>
  <Slides>14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Cuprum</vt:lpstr>
      <vt:lpstr>1_Тема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ДМШ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Знакомый мотив</dc:title>
  <dc:subject>музыка классика</dc:subject>
  <dc:creator>Тонкова Э.А</dc:creator>
  <cp:lastModifiedBy>RePack by Diakov</cp:lastModifiedBy>
  <cp:revision>1</cp:revision>
  <dcterms:created xsi:type="dcterms:W3CDTF">2017-06-13T18:30:09Z</dcterms:created>
  <dcterms:modified xsi:type="dcterms:W3CDTF">2018-02-10T18:17:24Z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28391047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D6.1.2</vt:lpwstr>
  </property>
</Properties>
</file>